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5" r:id="rId14"/>
    <p:sldId id="286" r:id="rId15"/>
    <p:sldId id="287" r:id="rId16"/>
    <p:sldId id="293" r:id="rId17"/>
    <p:sldId id="295" r:id="rId18"/>
    <p:sldId id="294" r:id="rId19"/>
    <p:sldId id="288" r:id="rId20"/>
    <p:sldId id="289" r:id="rId21"/>
    <p:sldId id="290" r:id="rId22"/>
    <p:sldId id="291" r:id="rId23"/>
    <p:sldId id="292" r:id="rId24"/>
    <p:sldId id="296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70" r:id="rId40"/>
    <p:sldId id="269" r:id="rId41"/>
    <p:sldId id="268" r:id="rId42"/>
  </p:sldIdLst>
  <p:sldSz cx="18288000" cy="10287000"/>
  <p:notesSz cx="6858000" cy="9144000"/>
  <p:embeddedFontLst>
    <p:embeddedFont>
      <p:font typeface="Archivo Black" panose="020B0604020202020204" charset="0"/>
      <p:regular r:id="rId44"/>
    </p:embeddedFont>
    <p:embeddedFont>
      <p:font typeface="Meiryo" panose="020B0604030504040204" pitchFamily="34" charset="-128"/>
      <p:regular r:id="rId45"/>
      <p:bold r:id="rId46"/>
      <p:italic r:id="rId47"/>
      <p:boldItalic r:id="rId48"/>
    </p:embeddedFont>
    <p:embeddedFont>
      <p:font typeface="Montserrat" panose="00000500000000000000" pitchFamily="2" charset="0"/>
      <p:regular r:id="rId49"/>
      <p:bold r:id="rId50"/>
      <p:italic r:id="rId51"/>
      <p:boldItalic r:id="rId52"/>
    </p:embeddedFont>
    <p:embeddedFont>
      <p:font typeface="Montserrat Bold" panose="00000800000000000000" charset="0"/>
      <p:regular r:id="rId53"/>
    </p:embeddedFont>
    <p:embeddedFont>
      <p:font typeface="Open Sans" panose="020B0606030504020204" pitchFamily="34" charset="0"/>
      <p:regular r:id="rId54"/>
      <p:bold r:id="rId55"/>
      <p:italic r:id="rId56"/>
      <p:boldItalic r:id="rId57"/>
    </p:embeddedFont>
    <p:embeddedFont>
      <p:font typeface="Open Sans Bold" panose="020B0806030504020204" charset="0"/>
      <p:regular r:id="rId58"/>
    </p:embeddedFont>
    <p:embeddedFont>
      <p:font typeface="Poppins Bold" panose="020B0604020202020204" charset="0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447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D17E8-9CD5-4683-B168-5F5B5AB0A61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28ABD-D4C5-4119-82C7-51BB095D4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0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78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1B1C4-0996-6906-CAE1-B08B55E88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749482-263E-4E1D-5D51-7D3277668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2C16E3-EA71-9BC8-623C-02DA9E060A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36EA90-26FD-0BF1-0229-982D614177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70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02189-ACDC-1C25-8445-4782A6D2B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79FAA-EB43-6088-E1FE-DCA9EBF046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446DBC-D63B-0069-C42C-D46FBC5111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0B158-71EE-9A32-F862-561F61740B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468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43678-A21A-9864-E8A9-EEA72BB7B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B5EE89-C133-583E-29C4-C11226B38B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E26BB9-9123-CCDC-A0E8-5985475BA5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51316-C76E-C034-C747-F8F73EA493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198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95DFB-3786-99BC-C599-B4D66E4E4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C54D63-72CF-4E9A-1F6B-756050C9D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9E2265-6DB6-7B58-0E20-22854CFFD6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95594-7747-9BE3-4B9F-8972623CC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87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45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21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F5D74-E200-5D4A-0EF2-07D164C0E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8AE9B2-3C96-BC08-4254-DA26D9EB40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D73148-E04E-2C64-945E-2FDCC5FA9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44DE8-83E0-866F-D71B-E56D6D49C8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79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B3FB7-D62F-2BCB-E4EE-36FC77991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11908F-B4F1-5657-EC63-07F75886D3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619F77-3EB9-1C5A-11F3-1A28620FA3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CE417C-5839-B7D3-2D06-F6A6E5638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77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D8021-E0BC-B31A-4C8F-17A89B2D5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10B3CF-82BF-719F-689F-E5038FFC1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345F6D-2F47-A344-8CF1-F77A7318A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DF6BD-393C-A3C8-0BB2-839E126FA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30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F88CE-7BBA-FA37-409F-DFF5E8779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D359FE-93B2-343F-4E85-BE87201249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FDB4D-ECD6-E636-22F6-E62321DF8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2E293-B63D-1402-89A4-8A2CA03B1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112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8D18A-3CE4-B5E1-FEA0-20852C50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844621-045A-7590-083C-6B906531DD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0CEA94-C418-785F-A038-BCE5155B80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1F1A6-0BDE-35A8-458C-64ADED0C3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31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07B1D-C056-7BCA-F7E1-F357D7CB5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0F4481-27FF-659C-AE01-E3C721A3EE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EA67D3-83AB-0BCF-B976-BBF6BA8AF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5CB74-A2D3-8E92-6D5D-A2F3AFE12F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28ABD-D4C5-4119-82C7-51BB095D4C6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66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3.jpeg"/><Relationship Id="rId7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69.png"/><Relationship Id="rId5" Type="http://schemas.openxmlformats.org/officeDocument/2006/relationships/image" Target="../media/image18.jpeg"/><Relationship Id="rId10" Type="http://schemas.openxmlformats.org/officeDocument/2006/relationships/image" Target="../media/image68.jpeg"/><Relationship Id="rId4" Type="http://schemas.openxmlformats.org/officeDocument/2006/relationships/image" Target="../media/image20.jpeg"/><Relationship Id="rId9" Type="http://schemas.openxmlformats.org/officeDocument/2006/relationships/image" Target="../media/image3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hyperlink" Target="https://thehungryjpeg.com/product/4093590-cartoon-money-bag-dollar-cash-stack-and-gold-coins-bundle-of-banknot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ishfarmforum.com/harnessing-genetics-to-improve-tilapia-health-and-performance/" TargetMode="External"/><Relationship Id="rId5" Type="http://schemas.openxmlformats.org/officeDocument/2006/relationships/hyperlink" Target="https://www.worldfishing.net/detained-trawlers-abscond-from-sierra-leone/1256697.article" TargetMode="External"/><Relationship Id="rId4" Type="http://schemas.openxmlformats.org/officeDocument/2006/relationships/image" Target="../media/image7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0514583" y="89082"/>
            <a:ext cx="8821011" cy="10546983"/>
            <a:chOff x="0" y="0"/>
            <a:chExt cx="8603361" cy="10286746"/>
          </a:xfrm>
        </p:grpSpPr>
        <p:sp>
          <p:nvSpPr>
            <p:cNvPr id="4" name="Freeform 4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r="-7935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2155273"/>
            <a:ext cx="11183792" cy="5487968"/>
            <a:chOff x="0" y="0"/>
            <a:chExt cx="2945525" cy="14453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45525" cy="1445391"/>
            </a:xfrm>
            <a:custGeom>
              <a:avLst/>
              <a:gdLst/>
              <a:ahLst/>
              <a:cxnLst/>
              <a:rect l="l" t="t" r="r" b="b"/>
              <a:pathLst>
                <a:path w="2945525" h="1445391">
                  <a:moveTo>
                    <a:pt x="0" y="0"/>
                  </a:moveTo>
                  <a:lnTo>
                    <a:pt x="2945525" y="0"/>
                  </a:lnTo>
                  <a:lnTo>
                    <a:pt x="2945525" y="1445391"/>
                  </a:lnTo>
                  <a:lnTo>
                    <a:pt x="0" y="1445391"/>
                  </a:lnTo>
                  <a:close/>
                </a:path>
              </a:pathLst>
            </a:custGeom>
            <a:solidFill>
              <a:srgbClr val="000000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945525" cy="1464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600863" y="391165"/>
            <a:ext cx="2437945" cy="1310102"/>
          </a:xfrm>
          <a:custGeom>
            <a:avLst/>
            <a:gdLst/>
            <a:ahLst/>
            <a:cxnLst/>
            <a:rect l="l" t="t" r="r" b="b"/>
            <a:pathLst>
              <a:path w="2437945" h="1310102">
                <a:moveTo>
                  <a:pt x="0" y="0"/>
                </a:moveTo>
                <a:lnTo>
                  <a:pt x="2437945" y="0"/>
                </a:lnTo>
                <a:lnTo>
                  <a:pt x="2437945" y="1310102"/>
                </a:lnTo>
                <a:lnTo>
                  <a:pt x="0" y="13101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78" r="-18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0" y="3223930"/>
            <a:ext cx="11183792" cy="33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1"/>
              </a:lnSpc>
            </a:pPr>
            <a:r>
              <a:rPr lang="en-US" sz="4768" b="1" spc="66" dirty="0">
                <a:solidFill>
                  <a:srgbClr val="FD5C00"/>
                </a:solidFill>
                <a:latin typeface="Montserrat Bold" panose="00000800000000000000" charset="0"/>
                <a:ea typeface="Poppins Bold"/>
                <a:cs typeface="Poppins Bold"/>
                <a:sym typeface="Poppins Bold"/>
              </a:rPr>
              <a:t>Advancing Aquaculture In Sierra Leone: OSU &amp; Njala University Partnership For Food Security</a:t>
            </a:r>
          </a:p>
          <a:p>
            <a:pPr algn="ctr">
              <a:lnSpc>
                <a:spcPts val="6581"/>
              </a:lnSpc>
            </a:pPr>
            <a:endParaRPr lang="en-US" sz="4768" b="1" spc="66" dirty="0">
              <a:solidFill>
                <a:srgbClr val="FD5C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08386" y="6287018"/>
            <a:ext cx="9367020" cy="2717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77"/>
              </a:lnSpc>
            </a:pPr>
            <a:r>
              <a:rPr lang="en-US" sz="3099" spc="164" dirty="0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Times New Roman" panose="02020603050405020304" pitchFamily="18" charset="0"/>
                <a:sym typeface="Montserrat Bold"/>
              </a:rPr>
              <a:t>Presenter: Dr. Josephus Borsuah</a:t>
            </a:r>
          </a:p>
          <a:p>
            <a:pPr algn="ctr">
              <a:lnSpc>
                <a:spcPts val="4277"/>
              </a:lnSpc>
            </a:pPr>
            <a:r>
              <a:rPr lang="en-US" sz="3099" spc="164" dirty="0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Times New Roman" panose="02020603050405020304" pitchFamily="18" charset="0"/>
                <a:sym typeface="Montserrat Bold"/>
              </a:rPr>
              <a:t> Co-authors: Dr. Scott Stoodley, Dr. Mathew Kpundeh. Karl Rich, Dr. Abu-</a:t>
            </a:r>
            <a:r>
              <a:rPr lang="en-US" sz="3099" spc="164" dirty="0" err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Times New Roman" panose="02020603050405020304" pitchFamily="18" charset="0"/>
                <a:sym typeface="Montserrat Bold"/>
              </a:rPr>
              <a:t>Barkarr</a:t>
            </a:r>
            <a:r>
              <a:rPr lang="en-US" sz="3099" spc="164" dirty="0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Times New Roman" panose="02020603050405020304" pitchFamily="18" charset="0"/>
                <a:sym typeface="Montserrat Bold"/>
              </a:rPr>
              <a:t> Mansaray, Dr. Karen Hickman, and Ms. Aakriti Adhikari 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3843" y="930497"/>
            <a:ext cx="9367020" cy="61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3"/>
              </a:lnSpc>
            </a:pPr>
            <a:r>
              <a:rPr lang="en-US" sz="4000" b="1" spc="95" dirty="0">
                <a:solidFill>
                  <a:srgbClr val="000000"/>
                </a:solidFill>
                <a:latin typeface="Times New Roman" panose="02020603050405020304" pitchFamily="18" charset="0"/>
                <a:ea typeface="Montserrat Bold"/>
                <a:cs typeface="Times New Roman" panose="02020603050405020304" pitchFamily="18" charset="0"/>
                <a:sym typeface="Montserrat Bold"/>
              </a:rPr>
              <a:t>OSU-NU SAFE Progress Update</a:t>
            </a:r>
          </a:p>
          <a:p>
            <a:pPr algn="ctr">
              <a:lnSpc>
                <a:spcPts val="2483"/>
              </a:lnSpc>
            </a:pPr>
            <a:endParaRPr lang="en-US" sz="1800" b="1" spc="95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4147" y="1028700"/>
            <a:ext cx="9713853" cy="8229600"/>
            <a:chOff x="0" y="0"/>
            <a:chExt cx="2558381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8381" cy="2167467"/>
            </a:xfrm>
            <a:custGeom>
              <a:avLst/>
              <a:gdLst/>
              <a:ahLst/>
              <a:cxnLst/>
              <a:rect l="l" t="t" r="r" b="b"/>
              <a:pathLst>
                <a:path w="2558381" h="2167467">
                  <a:moveTo>
                    <a:pt x="20722" y="0"/>
                  </a:moveTo>
                  <a:lnTo>
                    <a:pt x="2537659" y="0"/>
                  </a:lnTo>
                  <a:cubicBezTo>
                    <a:pt x="2549104" y="0"/>
                    <a:pt x="2558381" y="9278"/>
                    <a:pt x="2558381" y="20722"/>
                  </a:cubicBezTo>
                  <a:lnTo>
                    <a:pt x="2558381" y="2146745"/>
                  </a:lnTo>
                  <a:cubicBezTo>
                    <a:pt x="2558381" y="2158189"/>
                    <a:pt x="2549104" y="2167467"/>
                    <a:pt x="2537659" y="2167467"/>
                  </a:cubicBezTo>
                  <a:lnTo>
                    <a:pt x="20722" y="2167467"/>
                  </a:lnTo>
                  <a:cubicBezTo>
                    <a:pt x="9278" y="2167467"/>
                    <a:pt x="0" y="2158189"/>
                    <a:pt x="0" y="2146745"/>
                  </a:cubicBezTo>
                  <a:lnTo>
                    <a:pt x="0" y="20722"/>
                  </a:lnTo>
                  <a:cubicBezTo>
                    <a:pt x="0" y="9278"/>
                    <a:pt x="9278" y="0"/>
                    <a:pt x="20722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558381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02648" y="1028700"/>
            <a:ext cx="6648891" cy="3443572"/>
          </a:xfrm>
          <a:custGeom>
            <a:avLst/>
            <a:gdLst/>
            <a:ahLst/>
            <a:cxnLst/>
            <a:rect l="l" t="t" r="r" b="b"/>
            <a:pathLst>
              <a:path w="6648891" h="3443572">
                <a:moveTo>
                  <a:pt x="0" y="0"/>
                </a:moveTo>
                <a:lnTo>
                  <a:pt x="6648891" y="0"/>
                </a:lnTo>
                <a:lnTo>
                  <a:pt x="6648891" y="3443572"/>
                </a:lnTo>
                <a:lnTo>
                  <a:pt x="0" y="3443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28700" y="4926509"/>
            <a:ext cx="5196787" cy="5261210"/>
          </a:xfrm>
          <a:custGeom>
            <a:avLst/>
            <a:gdLst/>
            <a:ahLst/>
            <a:cxnLst/>
            <a:rect l="l" t="t" r="r" b="b"/>
            <a:pathLst>
              <a:path w="5196787" h="5261210">
                <a:moveTo>
                  <a:pt x="0" y="0"/>
                </a:moveTo>
                <a:lnTo>
                  <a:pt x="5196787" y="0"/>
                </a:lnTo>
                <a:lnTo>
                  <a:pt x="5196787" y="5261210"/>
                </a:lnTo>
                <a:lnTo>
                  <a:pt x="0" y="5261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790630" y="1533363"/>
            <a:ext cx="8692902" cy="1633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23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Academic Integration &amp; Global Goals</a:t>
            </a:r>
            <a:r>
              <a:rPr lang="en-US" sz="4800" b="1" spc="168" dirty="0">
                <a:solidFill>
                  <a:srgbClr val="010101"/>
                </a:solidFill>
                <a:latin typeface="Montserrat Bold" panose="00000800000000000000" charset="0"/>
                <a:ea typeface="Open Sauce Bold"/>
                <a:cs typeface="Open Sauce Bold"/>
                <a:sym typeface="Open Sauce Bold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014863" y="3109560"/>
            <a:ext cx="8244437" cy="6627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4"/>
              </a:lnSpc>
            </a:pPr>
            <a:endParaRPr dirty="0"/>
          </a:p>
          <a:p>
            <a:pPr marL="571500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Supports OSU’s global food security mission</a:t>
            </a:r>
          </a:p>
          <a:p>
            <a:pPr algn="l">
              <a:lnSpc>
                <a:spcPts val="5244"/>
              </a:lnSpc>
            </a:pPr>
            <a:endParaRPr lang="en-US" sz="3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5244"/>
              </a:lnSpc>
            </a:pPr>
            <a:r>
              <a:rPr lang="en-US" sz="3800" dirty="0">
                <a:solidFill>
                  <a:srgbClr val="FD5C00"/>
                </a:solidFill>
                <a:latin typeface="Open Sans"/>
                <a:ea typeface="Open Sans"/>
                <a:cs typeface="Open Sans"/>
                <a:sym typeface="Open Sans"/>
              </a:rPr>
              <a:t>• </a:t>
            </a:r>
            <a:r>
              <a:rPr lang="en-US" sz="3800" b="1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Opportunities for:</a:t>
            </a: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Student research</a:t>
            </a: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Study abroad programs</a:t>
            </a: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Potential “1+1” Master’s degree track</a:t>
            </a:r>
          </a:p>
          <a:p>
            <a:pPr algn="l">
              <a:lnSpc>
                <a:spcPts val="5244"/>
              </a:lnSpc>
            </a:pPr>
            <a:endParaRPr lang="en-US" sz="3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4147" y="1028700"/>
            <a:ext cx="9713853" cy="8689354"/>
            <a:chOff x="0" y="0"/>
            <a:chExt cx="2558381" cy="22885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8381" cy="2288554"/>
            </a:xfrm>
            <a:custGeom>
              <a:avLst/>
              <a:gdLst/>
              <a:ahLst/>
              <a:cxnLst/>
              <a:rect l="l" t="t" r="r" b="b"/>
              <a:pathLst>
                <a:path w="2558381" h="2288554">
                  <a:moveTo>
                    <a:pt x="20722" y="0"/>
                  </a:moveTo>
                  <a:lnTo>
                    <a:pt x="2537659" y="0"/>
                  </a:lnTo>
                  <a:cubicBezTo>
                    <a:pt x="2549104" y="0"/>
                    <a:pt x="2558381" y="9278"/>
                    <a:pt x="2558381" y="20722"/>
                  </a:cubicBezTo>
                  <a:lnTo>
                    <a:pt x="2558381" y="2267832"/>
                  </a:lnTo>
                  <a:cubicBezTo>
                    <a:pt x="2558381" y="2279277"/>
                    <a:pt x="2549104" y="2288554"/>
                    <a:pt x="2537659" y="2288554"/>
                  </a:cubicBezTo>
                  <a:lnTo>
                    <a:pt x="20722" y="2288554"/>
                  </a:lnTo>
                  <a:cubicBezTo>
                    <a:pt x="9278" y="2288554"/>
                    <a:pt x="0" y="2279277"/>
                    <a:pt x="0" y="2267832"/>
                  </a:cubicBezTo>
                  <a:lnTo>
                    <a:pt x="0" y="20722"/>
                  </a:lnTo>
                  <a:cubicBezTo>
                    <a:pt x="0" y="9278"/>
                    <a:pt x="9278" y="0"/>
                    <a:pt x="20722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558381" cy="2307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6329" y="571500"/>
            <a:ext cx="8002491" cy="4419600"/>
          </a:xfrm>
          <a:custGeom>
            <a:avLst/>
            <a:gdLst/>
            <a:ahLst/>
            <a:cxnLst/>
            <a:rect l="l" t="t" r="r" b="b"/>
            <a:pathLst>
              <a:path w="7864023" h="4114800">
                <a:moveTo>
                  <a:pt x="0" y="0"/>
                </a:moveTo>
                <a:lnTo>
                  <a:pt x="7864024" y="0"/>
                </a:lnTo>
                <a:lnTo>
                  <a:pt x="78640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49" b="-486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2904" y="5025790"/>
            <a:ext cx="7864023" cy="5261210"/>
          </a:xfrm>
          <a:custGeom>
            <a:avLst/>
            <a:gdLst/>
            <a:ahLst/>
            <a:cxnLst/>
            <a:rect l="l" t="t" r="r" b="b"/>
            <a:pathLst>
              <a:path w="7864023" h="5261210">
                <a:moveTo>
                  <a:pt x="0" y="0"/>
                </a:moveTo>
                <a:lnTo>
                  <a:pt x="7864024" y="0"/>
                </a:lnTo>
                <a:lnTo>
                  <a:pt x="7864024" y="5261210"/>
                </a:lnTo>
                <a:lnTo>
                  <a:pt x="0" y="5261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78" t="-8227" b="-82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790630" y="1533363"/>
            <a:ext cx="8692902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23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Progress &amp; Next Steps</a:t>
            </a:r>
            <a:endParaRPr lang="en-US" sz="6000" b="1" spc="168" dirty="0">
              <a:solidFill>
                <a:srgbClr val="010101"/>
              </a:solidFill>
              <a:latin typeface="Montserrat Bold" panose="00000800000000000000" charset="0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790630" y="3109560"/>
            <a:ext cx="9273137" cy="5960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4"/>
              </a:lnSpc>
            </a:pPr>
            <a:r>
              <a:rPr lang="en-US" sz="3800" b="1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Current implementation updates</a:t>
            </a: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Complete rehabilitation and stakeholder engagement in year 1</a:t>
            </a:r>
          </a:p>
          <a:p>
            <a:pPr algn="l">
              <a:lnSpc>
                <a:spcPts val="5244"/>
              </a:lnSpc>
            </a:pPr>
            <a:endParaRPr lang="en-US" sz="3800" dirty="0">
              <a:solidFill>
                <a:srgbClr val="000000"/>
              </a:solidFill>
              <a:latin typeface="Montserrat Bold" panose="00000800000000000000" charset="0"/>
              <a:ea typeface="Open Sans"/>
              <a:cs typeface="Open Sans"/>
              <a:sym typeface="Open Sans"/>
            </a:endParaRPr>
          </a:p>
          <a:p>
            <a:pPr algn="l">
              <a:lnSpc>
                <a:spcPts val="5244"/>
              </a:lnSpc>
            </a:pPr>
            <a:r>
              <a:rPr lang="en-US" sz="3800" b="1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Planned activities for Year 1 &amp; beyond</a:t>
            </a: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Empower communities to start their own project</a:t>
            </a:r>
          </a:p>
          <a:p>
            <a:pPr marL="0" lvl="0" indent="0" algn="l">
              <a:lnSpc>
                <a:spcPts val="5244"/>
              </a:lnSpc>
              <a:spcBef>
                <a:spcPct val="0"/>
              </a:spcBef>
            </a:pPr>
            <a:endParaRPr lang="en-US" sz="3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4147" y="1028700"/>
            <a:ext cx="9713853" cy="8944773"/>
            <a:chOff x="0" y="0"/>
            <a:chExt cx="2558381" cy="23558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8381" cy="2355825"/>
            </a:xfrm>
            <a:custGeom>
              <a:avLst/>
              <a:gdLst/>
              <a:ahLst/>
              <a:cxnLst/>
              <a:rect l="l" t="t" r="r" b="b"/>
              <a:pathLst>
                <a:path w="2558381" h="2355825">
                  <a:moveTo>
                    <a:pt x="20722" y="0"/>
                  </a:moveTo>
                  <a:lnTo>
                    <a:pt x="2537659" y="0"/>
                  </a:lnTo>
                  <a:cubicBezTo>
                    <a:pt x="2549104" y="0"/>
                    <a:pt x="2558381" y="9278"/>
                    <a:pt x="2558381" y="20722"/>
                  </a:cubicBezTo>
                  <a:lnTo>
                    <a:pt x="2558381" y="2335103"/>
                  </a:lnTo>
                  <a:cubicBezTo>
                    <a:pt x="2558381" y="2340599"/>
                    <a:pt x="2556198" y="2345870"/>
                    <a:pt x="2552312" y="2349756"/>
                  </a:cubicBezTo>
                  <a:cubicBezTo>
                    <a:pt x="2548426" y="2353642"/>
                    <a:pt x="2543155" y="2355825"/>
                    <a:pt x="2537659" y="2355825"/>
                  </a:cubicBezTo>
                  <a:lnTo>
                    <a:pt x="20722" y="2355825"/>
                  </a:lnTo>
                  <a:cubicBezTo>
                    <a:pt x="9278" y="2355825"/>
                    <a:pt x="0" y="2346547"/>
                    <a:pt x="0" y="2335103"/>
                  </a:cubicBezTo>
                  <a:lnTo>
                    <a:pt x="0" y="20722"/>
                  </a:lnTo>
                  <a:cubicBezTo>
                    <a:pt x="0" y="9278"/>
                    <a:pt x="9278" y="0"/>
                    <a:pt x="20722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558381" cy="2374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752" y="723900"/>
            <a:ext cx="7864023" cy="4114800"/>
          </a:xfrm>
          <a:custGeom>
            <a:avLst/>
            <a:gdLst/>
            <a:ahLst/>
            <a:cxnLst/>
            <a:rect l="l" t="t" r="r" b="b"/>
            <a:pathLst>
              <a:path w="7864023" h="4114800">
                <a:moveTo>
                  <a:pt x="0" y="0"/>
                </a:moveTo>
                <a:lnTo>
                  <a:pt x="7864024" y="0"/>
                </a:lnTo>
                <a:lnTo>
                  <a:pt x="78640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668" b="-2166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790630" y="1533363"/>
            <a:ext cx="8692902" cy="786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23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Expected Outcomes</a:t>
            </a:r>
            <a:endParaRPr lang="en-US" sz="4800" b="1" spc="168" dirty="0">
              <a:solidFill>
                <a:srgbClr val="010101"/>
              </a:solidFill>
              <a:latin typeface="Montserrat Bold" panose="00000800000000000000" charset="0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794504" y="2510952"/>
            <a:ext cx="9273137" cy="7282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A vital step toward food security in Sierra Leone</a:t>
            </a:r>
          </a:p>
          <a:p>
            <a:pPr marL="410211" lvl="1" algn="l">
              <a:lnSpc>
                <a:spcPts val="5244"/>
              </a:lnSpc>
            </a:pPr>
            <a:endParaRPr lang="en-US" sz="36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Strengthening regional aquaculture capacity</a:t>
            </a:r>
          </a:p>
          <a:p>
            <a:pPr marL="410211" lvl="1" algn="l">
              <a:lnSpc>
                <a:spcPts val="5244"/>
              </a:lnSpc>
            </a:pPr>
            <a:endParaRPr lang="en-US" sz="36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Promoting academic collaboration &amp; student engagement</a:t>
            </a:r>
          </a:p>
          <a:p>
            <a:pPr marL="410211" lvl="1" algn="l">
              <a:lnSpc>
                <a:spcPts val="5244"/>
              </a:lnSpc>
            </a:pPr>
            <a:endParaRPr lang="en-US" sz="36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Ensuring access to essential protein for vulnerable populations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B1D1EE-2B4C-9A6A-AFE8-70BFAFC81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52" y="4886844"/>
            <a:ext cx="7864023" cy="54001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86B5FB-35B4-C9C6-EEE3-F3EB96C8F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31A83E-2894-4306-ABEA-42D6FBAF673A}"/>
              </a:ext>
            </a:extLst>
          </p:cNvPr>
          <p:cNvGrpSpPr/>
          <p:nvPr/>
        </p:nvGrpSpPr>
        <p:grpSpPr>
          <a:xfrm>
            <a:off x="8736202" y="1104900"/>
            <a:ext cx="9713853" cy="8944773"/>
            <a:chOff x="0" y="0"/>
            <a:chExt cx="2558381" cy="235582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3338837-B392-0818-20AC-F6E85D4F8657}"/>
                </a:ext>
              </a:extLst>
            </p:cNvPr>
            <p:cNvSpPr/>
            <p:nvPr/>
          </p:nvSpPr>
          <p:spPr>
            <a:xfrm>
              <a:off x="0" y="0"/>
              <a:ext cx="2558381" cy="2355825"/>
            </a:xfrm>
            <a:custGeom>
              <a:avLst/>
              <a:gdLst/>
              <a:ahLst/>
              <a:cxnLst/>
              <a:rect l="l" t="t" r="r" b="b"/>
              <a:pathLst>
                <a:path w="2558381" h="2355825">
                  <a:moveTo>
                    <a:pt x="20722" y="0"/>
                  </a:moveTo>
                  <a:lnTo>
                    <a:pt x="2537659" y="0"/>
                  </a:lnTo>
                  <a:cubicBezTo>
                    <a:pt x="2549104" y="0"/>
                    <a:pt x="2558381" y="9278"/>
                    <a:pt x="2558381" y="20722"/>
                  </a:cubicBezTo>
                  <a:lnTo>
                    <a:pt x="2558381" y="2335103"/>
                  </a:lnTo>
                  <a:cubicBezTo>
                    <a:pt x="2558381" y="2340599"/>
                    <a:pt x="2556198" y="2345870"/>
                    <a:pt x="2552312" y="2349756"/>
                  </a:cubicBezTo>
                  <a:cubicBezTo>
                    <a:pt x="2548426" y="2353642"/>
                    <a:pt x="2543155" y="2355825"/>
                    <a:pt x="2537659" y="2355825"/>
                  </a:cubicBezTo>
                  <a:lnTo>
                    <a:pt x="20722" y="2355825"/>
                  </a:lnTo>
                  <a:cubicBezTo>
                    <a:pt x="9278" y="2355825"/>
                    <a:pt x="0" y="2346547"/>
                    <a:pt x="0" y="2335103"/>
                  </a:cubicBezTo>
                  <a:lnTo>
                    <a:pt x="0" y="20722"/>
                  </a:lnTo>
                  <a:cubicBezTo>
                    <a:pt x="0" y="9278"/>
                    <a:pt x="9278" y="0"/>
                    <a:pt x="20722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A94AD6E-09F0-A212-6D35-621DA53B423D}"/>
                </a:ext>
              </a:extLst>
            </p:cNvPr>
            <p:cNvSpPr txBox="1"/>
            <p:nvPr/>
          </p:nvSpPr>
          <p:spPr>
            <a:xfrm>
              <a:off x="0" y="-19050"/>
              <a:ext cx="2558381" cy="2374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2246E131-D0CF-ADC9-4877-AA7B677042F9}"/>
              </a:ext>
            </a:extLst>
          </p:cNvPr>
          <p:cNvSpPr txBox="1"/>
          <p:nvPr/>
        </p:nvSpPr>
        <p:spPr>
          <a:xfrm>
            <a:off x="9053533" y="1104900"/>
            <a:ext cx="8692902" cy="786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23"/>
              </a:lnSpc>
              <a:spcBef>
                <a:spcPct val="0"/>
              </a:spcBef>
            </a:pPr>
            <a:r>
              <a:rPr lang="en-US" sz="4800" b="1" spc="168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How are we doing?</a:t>
            </a:r>
            <a:endParaRPr lang="en-US" sz="4800" b="1" spc="168" dirty="0">
              <a:solidFill>
                <a:srgbClr val="010101"/>
              </a:solidFill>
              <a:latin typeface="Montserrat Bold" panose="00000800000000000000" charset="0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59EA822-B230-B665-B4D5-0E4012476D35}"/>
              </a:ext>
            </a:extLst>
          </p:cNvPr>
          <p:cNvSpPr txBox="1"/>
          <p:nvPr/>
        </p:nvSpPr>
        <p:spPr>
          <a:xfrm>
            <a:off x="8956559" y="2324100"/>
            <a:ext cx="9227689" cy="7282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6 earthen ponds and 9 concrete tanks rehabilitated and stocked with 60,000 fingerlings in 2025</a:t>
            </a: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1 Hatchery established and the second almost to completions to support fingerling productions for the project </a:t>
            </a: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All capital equipment such as 20ft cold-room container, solar dryer, and fish feed production mild have been purchased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261A1A-21FE-F48A-ED26-24297B691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66" y="2095500"/>
            <a:ext cx="8424862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6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33DDFC-8C90-A99F-29E3-E68DA6430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E99091C-C45E-947E-4D84-CFFF73B4CBB6}"/>
              </a:ext>
            </a:extLst>
          </p:cNvPr>
          <p:cNvGrpSpPr/>
          <p:nvPr/>
        </p:nvGrpSpPr>
        <p:grpSpPr>
          <a:xfrm>
            <a:off x="8736202" y="1104900"/>
            <a:ext cx="9713853" cy="8944773"/>
            <a:chOff x="0" y="0"/>
            <a:chExt cx="2558381" cy="235582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FA94969-6AE6-CC6B-C84E-9165E11D429A}"/>
                </a:ext>
              </a:extLst>
            </p:cNvPr>
            <p:cNvSpPr/>
            <p:nvPr/>
          </p:nvSpPr>
          <p:spPr>
            <a:xfrm>
              <a:off x="0" y="0"/>
              <a:ext cx="2558381" cy="2355825"/>
            </a:xfrm>
            <a:custGeom>
              <a:avLst/>
              <a:gdLst/>
              <a:ahLst/>
              <a:cxnLst/>
              <a:rect l="l" t="t" r="r" b="b"/>
              <a:pathLst>
                <a:path w="2558381" h="2355825">
                  <a:moveTo>
                    <a:pt x="20722" y="0"/>
                  </a:moveTo>
                  <a:lnTo>
                    <a:pt x="2537659" y="0"/>
                  </a:lnTo>
                  <a:cubicBezTo>
                    <a:pt x="2549104" y="0"/>
                    <a:pt x="2558381" y="9278"/>
                    <a:pt x="2558381" y="20722"/>
                  </a:cubicBezTo>
                  <a:lnTo>
                    <a:pt x="2558381" y="2335103"/>
                  </a:lnTo>
                  <a:cubicBezTo>
                    <a:pt x="2558381" y="2340599"/>
                    <a:pt x="2556198" y="2345870"/>
                    <a:pt x="2552312" y="2349756"/>
                  </a:cubicBezTo>
                  <a:cubicBezTo>
                    <a:pt x="2548426" y="2353642"/>
                    <a:pt x="2543155" y="2355825"/>
                    <a:pt x="2537659" y="2355825"/>
                  </a:cubicBezTo>
                  <a:lnTo>
                    <a:pt x="20722" y="2355825"/>
                  </a:lnTo>
                  <a:cubicBezTo>
                    <a:pt x="9278" y="2355825"/>
                    <a:pt x="0" y="2346547"/>
                    <a:pt x="0" y="2335103"/>
                  </a:cubicBezTo>
                  <a:lnTo>
                    <a:pt x="0" y="20722"/>
                  </a:lnTo>
                  <a:cubicBezTo>
                    <a:pt x="0" y="9278"/>
                    <a:pt x="9278" y="0"/>
                    <a:pt x="20722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952E446-79DD-7F88-243A-058D19D0F8A3}"/>
                </a:ext>
              </a:extLst>
            </p:cNvPr>
            <p:cNvSpPr txBox="1"/>
            <p:nvPr/>
          </p:nvSpPr>
          <p:spPr>
            <a:xfrm>
              <a:off x="0" y="-19050"/>
              <a:ext cx="2558381" cy="2374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9C8F8448-4CC7-8E0E-CB06-FF0BE0863615}"/>
              </a:ext>
            </a:extLst>
          </p:cNvPr>
          <p:cNvSpPr txBox="1"/>
          <p:nvPr/>
        </p:nvSpPr>
        <p:spPr>
          <a:xfrm>
            <a:off x="9053533" y="1104900"/>
            <a:ext cx="8692902" cy="247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23"/>
              </a:lnSpc>
              <a:spcBef>
                <a:spcPct val="0"/>
              </a:spcBef>
            </a:pPr>
            <a:r>
              <a:rPr lang="en-US" sz="4800" b="1" spc="168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Ceremonial harvest and distribution</a:t>
            </a:r>
          </a:p>
          <a:p>
            <a:pPr lvl="0" algn="ctr">
              <a:lnSpc>
                <a:spcPts val="6623"/>
              </a:lnSpc>
              <a:spcBef>
                <a:spcPct val="0"/>
              </a:spcBef>
            </a:pPr>
            <a:endParaRPr lang="en-US" sz="4800" b="1" spc="168" dirty="0">
              <a:solidFill>
                <a:srgbClr val="010101"/>
              </a:solidFill>
              <a:latin typeface="Montserrat Bold" panose="00000800000000000000" charset="0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6C79DE6-D7AE-B591-F03D-E510CD5729F1}"/>
              </a:ext>
            </a:extLst>
          </p:cNvPr>
          <p:cNvSpPr txBox="1"/>
          <p:nvPr/>
        </p:nvSpPr>
        <p:spPr>
          <a:xfrm>
            <a:off x="8979283" y="3331244"/>
            <a:ext cx="9227689" cy="6615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Government; Ministry of Education, Agriculture, and Fishery &amp; Marine Resources</a:t>
            </a: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University stakeholders; Chancelor, NU Vice Chancelor, DVCs both campus, Registrar, and Financial Director </a:t>
            </a:r>
          </a:p>
          <a:p>
            <a:pPr marL="981711" lvl="1" indent="-571500" algn="l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Community stakeholders includes, chiefs of Tikonko and Kori, reagent chief, and paramount chief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9AA936-2202-C5C0-F795-9321729A7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58" y="2849522"/>
            <a:ext cx="8102954" cy="460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0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14DE74-FA91-1644-4659-551C1A446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DDD34E1-9C7E-4B9D-E829-418D325AF8F6}"/>
              </a:ext>
            </a:extLst>
          </p:cNvPr>
          <p:cNvGrpSpPr/>
          <p:nvPr/>
        </p:nvGrpSpPr>
        <p:grpSpPr>
          <a:xfrm>
            <a:off x="8404056" y="248445"/>
            <a:ext cx="9991855" cy="10096500"/>
            <a:chOff x="0" y="0"/>
            <a:chExt cx="2558381" cy="235582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729DF11-C7FC-A844-516F-BA99FE596707}"/>
                </a:ext>
              </a:extLst>
            </p:cNvPr>
            <p:cNvSpPr/>
            <p:nvPr/>
          </p:nvSpPr>
          <p:spPr>
            <a:xfrm>
              <a:off x="0" y="0"/>
              <a:ext cx="2558381" cy="2355825"/>
            </a:xfrm>
            <a:custGeom>
              <a:avLst/>
              <a:gdLst/>
              <a:ahLst/>
              <a:cxnLst/>
              <a:rect l="l" t="t" r="r" b="b"/>
              <a:pathLst>
                <a:path w="2558381" h="2355825">
                  <a:moveTo>
                    <a:pt x="20722" y="0"/>
                  </a:moveTo>
                  <a:lnTo>
                    <a:pt x="2537659" y="0"/>
                  </a:lnTo>
                  <a:cubicBezTo>
                    <a:pt x="2549104" y="0"/>
                    <a:pt x="2558381" y="9278"/>
                    <a:pt x="2558381" y="20722"/>
                  </a:cubicBezTo>
                  <a:lnTo>
                    <a:pt x="2558381" y="2335103"/>
                  </a:lnTo>
                  <a:cubicBezTo>
                    <a:pt x="2558381" y="2340599"/>
                    <a:pt x="2556198" y="2345870"/>
                    <a:pt x="2552312" y="2349756"/>
                  </a:cubicBezTo>
                  <a:cubicBezTo>
                    <a:pt x="2548426" y="2353642"/>
                    <a:pt x="2543155" y="2355825"/>
                    <a:pt x="2537659" y="2355825"/>
                  </a:cubicBezTo>
                  <a:lnTo>
                    <a:pt x="20722" y="2355825"/>
                  </a:lnTo>
                  <a:cubicBezTo>
                    <a:pt x="9278" y="2355825"/>
                    <a:pt x="0" y="2346547"/>
                    <a:pt x="0" y="2335103"/>
                  </a:cubicBezTo>
                  <a:lnTo>
                    <a:pt x="0" y="20722"/>
                  </a:lnTo>
                  <a:cubicBezTo>
                    <a:pt x="0" y="9278"/>
                    <a:pt x="9278" y="0"/>
                    <a:pt x="20722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6CF5696-CCA9-BD67-79A4-0D48CE4DB2CE}"/>
                </a:ext>
              </a:extLst>
            </p:cNvPr>
            <p:cNvSpPr txBox="1"/>
            <p:nvPr/>
          </p:nvSpPr>
          <p:spPr>
            <a:xfrm>
              <a:off x="0" y="-19050"/>
              <a:ext cx="2558381" cy="2374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C0C7CD13-6E98-8FC8-42F9-45D50367B037}"/>
              </a:ext>
            </a:extLst>
          </p:cNvPr>
          <p:cNvSpPr txBox="1"/>
          <p:nvPr/>
        </p:nvSpPr>
        <p:spPr>
          <a:xfrm>
            <a:off x="9053533" y="163286"/>
            <a:ext cx="8692902" cy="1633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23"/>
              </a:lnSpc>
              <a:spcBef>
                <a:spcPct val="0"/>
              </a:spcBef>
            </a:pPr>
            <a:r>
              <a:rPr lang="en-US" sz="4800" b="1" spc="168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First category of beneficiaries</a:t>
            </a:r>
            <a:endParaRPr lang="en-US" sz="4800" b="1" spc="168" dirty="0">
              <a:solidFill>
                <a:srgbClr val="010101"/>
              </a:solidFill>
              <a:latin typeface="Montserrat Bold" panose="00000800000000000000" charset="0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AFB738D-9551-4B30-FC96-26BCD004223D}"/>
              </a:ext>
            </a:extLst>
          </p:cNvPr>
          <p:cNvSpPr txBox="1"/>
          <p:nvPr/>
        </p:nvSpPr>
        <p:spPr>
          <a:xfrm>
            <a:off x="9060311" y="1878609"/>
            <a:ext cx="9227689" cy="8616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81711" lvl="1" indent="-571500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latin typeface="Montserrat" panose="00000500000000000000" pitchFamily="2" charset="0"/>
              </a:rPr>
              <a:t>University Experimental Primary School, Tikonko = </a:t>
            </a:r>
            <a:r>
              <a:rPr lang="en-US" sz="3600" b="1" dirty="0">
                <a:latin typeface="Montserrat" panose="00000500000000000000" pitchFamily="2" charset="0"/>
              </a:rPr>
              <a:t>2,500 kg</a:t>
            </a:r>
            <a:endParaRPr lang="en-US" sz="3600" dirty="0">
              <a:latin typeface="Montserrat" panose="00000500000000000000" pitchFamily="2" charset="0"/>
            </a:endParaRPr>
          </a:p>
          <a:p>
            <a:pPr marL="981711" lvl="1" indent="-571500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latin typeface="Montserrat" panose="00000500000000000000" pitchFamily="2" charset="0"/>
              </a:rPr>
              <a:t>Every Nation Academy Primary School = </a:t>
            </a:r>
            <a:r>
              <a:rPr lang="en-US" sz="3600" b="1" dirty="0">
                <a:latin typeface="Montserrat" panose="00000500000000000000" pitchFamily="2" charset="0"/>
              </a:rPr>
              <a:t>4,000 kg</a:t>
            </a:r>
            <a:endParaRPr lang="en-US" sz="3600" dirty="0">
              <a:latin typeface="Montserrat" panose="00000500000000000000" pitchFamily="2" charset="0"/>
            </a:endParaRPr>
          </a:p>
          <a:p>
            <a:pPr marL="981711" lvl="1" indent="-571500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latin typeface="Montserrat" panose="00000500000000000000" pitchFamily="2" charset="0"/>
              </a:rPr>
              <a:t>University Experimental Primary School, Njala = </a:t>
            </a:r>
            <a:r>
              <a:rPr lang="en-US" sz="3600" b="1" dirty="0">
                <a:latin typeface="Montserrat" panose="00000500000000000000" pitchFamily="2" charset="0"/>
              </a:rPr>
              <a:t>3,000 kg</a:t>
            </a:r>
            <a:endParaRPr lang="en-US" sz="3600" dirty="0">
              <a:latin typeface="Montserrat" panose="00000500000000000000" pitchFamily="2" charset="0"/>
            </a:endParaRPr>
          </a:p>
          <a:p>
            <a:pPr marL="981711" lvl="1" indent="-571500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latin typeface="Montserrat" panose="00000500000000000000" pitchFamily="2" charset="0"/>
              </a:rPr>
              <a:t>United Methodist Primary School, Bonganeme = </a:t>
            </a:r>
            <a:r>
              <a:rPr lang="en-US" sz="3600" b="1" dirty="0">
                <a:latin typeface="Montserrat" panose="00000500000000000000" pitchFamily="2" charset="0"/>
              </a:rPr>
              <a:t>835 kg</a:t>
            </a:r>
            <a:endParaRPr lang="en-US" sz="3600" dirty="0">
              <a:latin typeface="Montserrat" panose="00000500000000000000" pitchFamily="2" charset="0"/>
            </a:endParaRPr>
          </a:p>
          <a:p>
            <a:pPr marL="981711" lvl="1" indent="-571500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latin typeface="Montserrat" panose="00000500000000000000" pitchFamily="2" charset="0"/>
              </a:rPr>
              <a:t>Bo Government Hospital Nutrition Department: </a:t>
            </a:r>
            <a:r>
              <a:rPr lang="en-US" sz="3600" b="1" dirty="0">
                <a:latin typeface="Montserrat" panose="00000500000000000000" pitchFamily="2" charset="0"/>
              </a:rPr>
              <a:t>1,250 kg</a:t>
            </a:r>
            <a:endParaRPr lang="en-US" sz="3600" dirty="0">
              <a:latin typeface="Montserrat" panose="00000500000000000000" pitchFamily="2" charset="0"/>
            </a:endParaRPr>
          </a:p>
          <a:p>
            <a:pPr marL="981711" lvl="1" indent="-571500">
              <a:lnSpc>
                <a:spcPts val="5244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latin typeface="Montserrat" panose="00000500000000000000" pitchFamily="2" charset="0"/>
              </a:rPr>
              <a:t>Vulnerable Groups (pregnant women, elderly, single mothers): </a:t>
            </a:r>
            <a:r>
              <a:rPr lang="en-US" sz="3600" b="1" dirty="0">
                <a:latin typeface="Montserrat" panose="00000500000000000000" pitchFamily="2" charset="0"/>
              </a:rPr>
              <a:t>13,415 kg</a:t>
            </a:r>
            <a:endParaRPr lang="en-US" sz="3600" dirty="0">
              <a:latin typeface="Montserrat" panose="000005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ACE679-A9D4-015E-B7F5-4D6C89CD5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6555"/>
            <a:ext cx="8404056" cy="448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2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25941-E0ED-40CC-AC5F-D0437868E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accent6"/>
                </a:solidFill>
                <a:latin typeface="Montserrat" panose="00000500000000000000" pitchFamily="2" charset="0"/>
              </a:rPr>
              <a:t>Njala University Contribution to OSU-NU SAFE Project</a:t>
            </a:r>
            <a:endParaRPr lang="en-US" b="1" dirty="0">
              <a:solidFill>
                <a:schemeClr val="accent6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7938E8-EEB6-9084-9A04-36148A27487D}"/>
              </a:ext>
            </a:extLst>
          </p:cNvPr>
          <p:cNvSpPr txBox="1"/>
          <p:nvPr/>
        </p:nvSpPr>
        <p:spPr>
          <a:xfrm>
            <a:off x="822977" y="1485900"/>
            <a:ext cx="15407623" cy="784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8D76F9-FDFA-FB8F-FB69-DAF022E03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18556"/>
            <a:ext cx="14249400" cy="31379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09B395-1AD4-876F-7C62-680D39055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689113"/>
            <a:ext cx="14303829" cy="4501243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4E2237B5-A97C-11D4-6882-21ED44C5861F}"/>
              </a:ext>
            </a:extLst>
          </p:cNvPr>
          <p:cNvSpPr/>
          <p:nvPr/>
        </p:nvSpPr>
        <p:spPr>
          <a:xfrm rot="1974957">
            <a:off x="11570782" y="6827028"/>
            <a:ext cx="341997" cy="232563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0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B0ABD-21DE-DF6D-E0B8-F2EAC6A55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D4712-7DB0-2809-D593-FC1CCFCF8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/>
                </a:solidFill>
                <a:latin typeface="Montserrat" panose="00000500000000000000" pitchFamily="2" charset="0"/>
              </a:rPr>
              <a:t>OSU Contribution to OSU-NU SAFE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CD3404-072A-1A81-D0C6-62839A98386A}"/>
              </a:ext>
            </a:extLst>
          </p:cNvPr>
          <p:cNvSpPr txBox="1"/>
          <p:nvPr/>
        </p:nvSpPr>
        <p:spPr>
          <a:xfrm>
            <a:off x="1600200" y="1643699"/>
            <a:ext cx="15864823" cy="7696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E141690-C6C3-522C-7B46-3B4C48C65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632813"/>
            <a:ext cx="14165831" cy="32276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0C4E189-6D9C-407C-2C5A-118A45082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841" y="4736379"/>
            <a:ext cx="5383538" cy="5100691"/>
          </a:xfrm>
          <a:prstGeom prst="rect">
            <a:avLst/>
          </a:prstGeom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85E6980F-6790-0A6B-C977-1BA832C16A04}"/>
              </a:ext>
            </a:extLst>
          </p:cNvPr>
          <p:cNvSpPr/>
          <p:nvPr/>
        </p:nvSpPr>
        <p:spPr>
          <a:xfrm rot="2914096">
            <a:off x="12937554" y="2758977"/>
            <a:ext cx="336501" cy="2188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1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11B2A-E403-B6D4-E669-D111E904D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EE72B-DEEC-BF3F-9388-BA8CB7B1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6096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accent6"/>
                </a:solidFill>
                <a:latin typeface="Montserrat" panose="00000500000000000000" pitchFamily="2" charset="0"/>
              </a:rPr>
              <a:t>Funding collaboration effort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B28C7B-A1F2-5D2A-4B4E-83B70D43CDF1}"/>
              </a:ext>
            </a:extLst>
          </p:cNvPr>
          <p:cNvSpPr txBox="1"/>
          <p:nvPr/>
        </p:nvSpPr>
        <p:spPr>
          <a:xfrm>
            <a:off x="0" y="1219200"/>
            <a:ext cx="17373600" cy="891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6D6BA3-3A8F-78AB-B3DB-9D548A097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62200"/>
            <a:ext cx="12562790" cy="7162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CEEEBB-BB68-ED70-EDEB-59211E1CB9DA}"/>
              </a:ext>
            </a:extLst>
          </p:cNvPr>
          <p:cNvSpPr txBox="1"/>
          <p:nvPr/>
        </p:nvSpPr>
        <p:spPr>
          <a:xfrm>
            <a:off x="13269686" y="2538472"/>
            <a:ext cx="41148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dirty="0">
                <a:latin typeface="Montserrat" panose="00000500000000000000" pitchFamily="2" charset="0"/>
              </a:rPr>
              <a:t> Ministry of Agriculture: Feed Salone-Grant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dirty="0">
                <a:latin typeface="Montserrat" panose="00000500000000000000" pitchFamily="2" charset="0"/>
              </a:rPr>
              <a:t> Ministry of Fishery and Marine Resources to collaborate on joint proposal-World Bank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dirty="0">
                <a:latin typeface="Montserrat" panose="00000500000000000000" pitchFamily="2" charset="0"/>
              </a:rPr>
              <a:t> Food System Resilience Program: World Bank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dirty="0">
                <a:latin typeface="Montserrat" panose="00000500000000000000" pitchFamily="2" charset="0"/>
              </a:rPr>
              <a:t> Small Grant Funds: UNDP</a:t>
            </a:r>
          </a:p>
        </p:txBody>
      </p:sp>
    </p:spTree>
    <p:extLst>
      <p:ext uri="{BB962C8B-B14F-4D97-AF65-F5344CB8AC3E}">
        <p14:creationId xmlns:p14="http://schemas.microsoft.com/office/powerpoint/2010/main" val="301004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E43CAF-3949-0AD2-F86F-690EC3973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B803C3-3B74-D2EB-28D1-8E2B1CA2E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5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3978888" y="-193332"/>
            <a:ext cx="19068579" cy="2072974"/>
            <a:chOff x="0" y="0"/>
            <a:chExt cx="1537211" cy="2188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37211" cy="218865"/>
            </a:xfrm>
            <a:custGeom>
              <a:avLst/>
              <a:gdLst/>
              <a:ahLst/>
              <a:cxnLst/>
              <a:rect l="l" t="t" r="r" b="b"/>
              <a:pathLst>
                <a:path w="1537211" h="218865">
                  <a:moveTo>
                    <a:pt x="1334011" y="0"/>
                  </a:moveTo>
                  <a:lnTo>
                    <a:pt x="0" y="0"/>
                  </a:lnTo>
                  <a:lnTo>
                    <a:pt x="203200" y="218865"/>
                  </a:lnTo>
                  <a:lnTo>
                    <a:pt x="1537211" y="218865"/>
                  </a:lnTo>
                  <a:lnTo>
                    <a:pt x="1334011" y="0"/>
                  </a:lnTo>
                  <a:close/>
                </a:path>
              </a:pathLst>
            </a:custGeom>
            <a:solidFill>
              <a:srgbClr val="FD5C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19050"/>
              <a:ext cx="1334011" cy="237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501846" y="-193332"/>
            <a:ext cx="5786154" cy="6604390"/>
          </a:xfrm>
          <a:custGeom>
            <a:avLst/>
            <a:gdLst/>
            <a:ahLst/>
            <a:cxnLst/>
            <a:rect l="l" t="t" r="r" b="b"/>
            <a:pathLst>
              <a:path w="5786154" h="6411058">
                <a:moveTo>
                  <a:pt x="0" y="0"/>
                </a:moveTo>
                <a:lnTo>
                  <a:pt x="5786154" y="0"/>
                </a:lnTo>
                <a:lnTo>
                  <a:pt x="5786154" y="6411058"/>
                </a:lnTo>
                <a:lnTo>
                  <a:pt x="0" y="64110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2439736" y="6411058"/>
            <a:ext cx="6017116" cy="5125630"/>
          </a:xfrm>
          <a:custGeom>
            <a:avLst/>
            <a:gdLst/>
            <a:ahLst/>
            <a:cxnLst/>
            <a:rect l="l" t="t" r="r" b="b"/>
            <a:pathLst>
              <a:path w="6017116" h="5125630">
                <a:moveTo>
                  <a:pt x="0" y="0"/>
                </a:moveTo>
                <a:lnTo>
                  <a:pt x="6017116" y="0"/>
                </a:lnTo>
                <a:lnTo>
                  <a:pt x="6017116" y="5125630"/>
                </a:lnTo>
                <a:lnTo>
                  <a:pt x="0" y="51256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67" r="-46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 flipH="1" flipV="1">
            <a:off x="13268103" y="3205529"/>
            <a:ext cx="1821588" cy="3936405"/>
          </a:xfrm>
          <a:prstGeom prst="line">
            <a:avLst/>
          </a:prstGeom>
          <a:ln w="190500" cap="flat">
            <a:solidFill>
              <a:srgbClr val="FF3131"/>
            </a:solidFill>
            <a:prstDash val="sysDot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677817" y="6609952"/>
            <a:ext cx="373834" cy="38461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59"/>
              </a:lnSpc>
            </a:pPr>
            <a:endParaRPr/>
          </a:p>
        </p:txBody>
      </p:sp>
      <p:sp>
        <p:nvSpPr>
          <p:cNvPr id="15" name="TextBox 15"/>
          <p:cNvSpPr txBox="1"/>
          <p:nvPr/>
        </p:nvSpPr>
        <p:spPr>
          <a:xfrm>
            <a:off x="2592716" y="3129329"/>
            <a:ext cx="7457886" cy="5509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5800" indent="-685800" algn="l">
              <a:lnSpc>
                <a:spcPts val="6209"/>
              </a:lnSpc>
              <a:buFont typeface="Wingdings" panose="05000000000000000000" pitchFamily="2" charset="2"/>
              <a:buChar char="v"/>
            </a:pPr>
            <a:r>
              <a:rPr lang="en-US" sz="4000" spc="441" dirty="0">
                <a:solidFill>
                  <a:srgbClr val="20B33A"/>
                </a:solidFill>
                <a:latin typeface="Montserrat" panose="00000500000000000000" pitchFamily="2" charset="0"/>
                <a:ea typeface="Montserrat Bold"/>
                <a:cs typeface="Times New Roman" panose="02020603050405020304" pitchFamily="18" charset="0"/>
                <a:sym typeface="Montserrat Bold"/>
              </a:rPr>
              <a:t>Area</a:t>
            </a:r>
            <a:r>
              <a:rPr lang="en-US" sz="4000" spc="441" dirty="0">
                <a:solidFill>
                  <a:srgbClr val="231F20"/>
                </a:solidFill>
                <a:latin typeface="Montserrat" panose="00000500000000000000" pitchFamily="2" charset="0"/>
                <a:ea typeface="Montserrat"/>
                <a:cs typeface="Times New Roman" panose="02020603050405020304" pitchFamily="18" charset="0"/>
                <a:sym typeface="Montserrat"/>
              </a:rPr>
              <a:t>: </a:t>
            </a:r>
            <a:r>
              <a:rPr lang="en-US" sz="4000" spc="441" dirty="0">
                <a:solidFill>
                  <a:srgbClr val="231F20"/>
                </a:solidFill>
                <a:latin typeface="Montserrat" panose="00000500000000000000" pitchFamily="2" charset="0"/>
                <a:ea typeface="Montserrat Bold"/>
                <a:cs typeface="Times New Roman" panose="02020603050405020304" pitchFamily="18" charset="0"/>
                <a:sym typeface="Montserrat Bold"/>
              </a:rPr>
              <a:t>27,699 sq. miles</a:t>
            </a:r>
          </a:p>
          <a:p>
            <a:pPr algn="l">
              <a:lnSpc>
                <a:spcPts val="6209"/>
              </a:lnSpc>
            </a:pPr>
            <a:r>
              <a:rPr lang="en-US" sz="4000" spc="441" dirty="0">
                <a:solidFill>
                  <a:srgbClr val="231F20"/>
                </a:solidFill>
                <a:latin typeface="Montserrat" panose="00000500000000000000" pitchFamily="2" charset="0"/>
                <a:ea typeface="Montserrat Bold"/>
                <a:cs typeface="Times New Roman" panose="02020603050405020304" pitchFamily="18" charset="0"/>
                <a:sym typeface="Montserrat Bold"/>
              </a:rPr>
              <a:t>71,740 sq. km</a:t>
            </a:r>
          </a:p>
          <a:p>
            <a:pPr algn="l">
              <a:lnSpc>
                <a:spcPts val="6209"/>
              </a:lnSpc>
            </a:pPr>
            <a:endParaRPr lang="en-US" sz="4000" spc="441" dirty="0">
              <a:solidFill>
                <a:srgbClr val="231F20"/>
              </a:solidFill>
              <a:latin typeface="Montserrat" panose="00000500000000000000" pitchFamily="2" charset="0"/>
              <a:ea typeface="Montserrat Bold"/>
              <a:cs typeface="Times New Roman" panose="02020603050405020304" pitchFamily="18" charset="0"/>
              <a:sym typeface="Montserrat Bold"/>
            </a:endParaRPr>
          </a:p>
          <a:p>
            <a:pPr marL="685800" indent="-685800" algn="l">
              <a:lnSpc>
                <a:spcPts val="6209"/>
              </a:lnSpc>
              <a:buFont typeface="Wingdings" panose="05000000000000000000" pitchFamily="2" charset="2"/>
              <a:buChar char="v"/>
            </a:pPr>
            <a:r>
              <a:rPr lang="en-US" sz="4000" spc="441" dirty="0">
                <a:solidFill>
                  <a:srgbClr val="0370C1"/>
                </a:solidFill>
                <a:latin typeface="Montserrat" panose="00000500000000000000" pitchFamily="2" charset="0"/>
                <a:ea typeface="Montserrat Bold"/>
                <a:cs typeface="Times New Roman" panose="02020603050405020304" pitchFamily="18" charset="0"/>
                <a:sym typeface="Montserrat Bold"/>
              </a:rPr>
              <a:t>Population</a:t>
            </a:r>
            <a:r>
              <a:rPr lang="en-US" sz="4000" spc="441" dirty="0">
                <a:solidFill>
                  <a:srgbClr val="231F20"/>
                </a:solidFill>
                <a:latin typeface="Montserrat" panose="00000500000000000000" pitchFamily="2" charset="0"/>
                <a:ea typeface="Montserrat"/>
                <a:cs typeface="Times New Roman" panose="02020603050405020304" pitchFamily="18" charset="0"/>
                <a:sym typeface="Montserrat"/>
              </a:rPr>
              <a:t>: </a:t>
            </a:r>
            <a:r>
              <a:rPr lang="en-US" sz="4000" spc="441" dirty="0">
                <a:solidFill>
                  <a:srgbClr val="231F20"/>
                </a:solidFill>
                <a:latin typeface="Montserrat" panose="00000500000000000000" pitchFamily="2" charset="0"/>
                <a:ea typeface="Montserrat Bold"/>
                <a:cs typeface="Times New Roman" panose="02020603050405020304" pitchFamily="18" charset="0"/>
                <a:sym typeface="Montserrat Bold"/>
              </a:rPr>
              <a:t>8.5 million, 2018 census</a:t>
            </a:r>
          </a:p>
          <a:p>
            <a:pPr algn="l">
              <a:lnSpc>
                <a:spcPts val="6209"/>
              </a:lnSpc>
            </a:pPr>
            <a:endParaRPr lang="en-US" sz="4500" b="1" spc="441" dirty="0">
              <a:solidFill>
                <a:srgbClr val="231F2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0" lvl="0" indent="0" algn="l">
              <a:lnSpc>
                <a:spcPts val="6209"/>
              </a:lnSpc>
              <a:spcBef>
                <a:spcPct val="0"/>
              </a:spcBef>
            </a:pPr>
            <a:endParaRPr lang="en-US" sz="4500" b="1" spc="441" dirty="0">
              <a:solidFill>
                <a:srgbClr val="231F2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40813" y="234856"/>
            <a:ext cx="9629179" cy="1278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4"/>
              </a:lnSpc>
              <a:spcBef>
                <a:spcPct val="0"/>
              </a:spcBef>
            </a:pPr>
            <a:r>
              <a:rPr lang="en-US" sz="6000" spc="26" dirty="0">
                <a:solidFill>
                  <a:srgbClr val="FFFFFF"/>
                </a:solidFill>
                <a:latin typeface="Montserrat Bold" panose="00000800000000000000" charset="0"/>
                <a:ea typeface="Archivo Black"/>
                <a:cs typeface="Times New Roman" panose="02020603050405020304" pitchFamily="18" charset="0"/>
                <a:sym typeface="Archivo Black"/>
              </a:rPr>
              <a:t>Project Location </a:t>
            </a:r>
            <a:endParaRPr lang="en-US" sz="6000" u="none" strike="noStrike" spc="26" dirty="0">
              <a:solidFill>
                <a:srgbClr val="FFFFFF"/>
              </a:solidFill>
              <a:latin typeface="Montserrat Bold" panose="00000800000000000000" charset="0"/>
              <a:ea typeface="Archivo Black"/>
              <a:cs typeface="Times New Roman" panose="02020603050405020304" pitchFamily="18" charset="0"/>
              <a:sym typeface="Archivo Black"/>
            </a:endParaRPr>
          </a:p>
          <a:p>
            <a:pPr marL="0" lvl="0" indent="0" algn="ctr">
              <a:lnSpc>
                <a:spcPts val="4554"/>
              </a:lnSpc>
              <a:spcBef>
                <a:spcPct val="0"/>
              </a:spcBef>
            </a:pPr>
            <a:endParaRPr lang="en-US" sz="6900" u="none" strike="noStrike" spc="26" dirty="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8958EA-8075-CC26-7084-DB65218C5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B099B5-999F-9D62-4665-421014420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96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4C2D41-CF82-D17A-4787-A396C2F29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CBEFD4-9D07-D227-199C-E2738C634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17916"/>
            <a:ext cx="17526000" cy="993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34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0454AF-896B-1103-19F2-D18C22DA2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B1A643-3CF0-C017-3F99-85D8E35DD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55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7FCDFF-A1C7-6F61-147F-2D2AB8BAC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0E8761-DB41-7310-4D32-8322DC121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96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19561E-8541-9C34-B353-A5B4EEEDB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88114D-6057-FC3F-D333-BA9F28724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6" y="1"/>
            <a:ext cx="18089164" cy="102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58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on a ledge&#10;&#10;AI-generated content may be incorrect.">
            <a:extLst>
              <a:ext uri="{FF2B5EF4-FFF2-40B4-BE49-F238E27FC236}">
                <a16:creationId xmlns:a16="http://schemas.microsoft.com/office/drawing/2014/main" id="{A801BA97-1186-34BB-2060-0D06AAFB95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725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96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05917DED-2279-F169-23F0-A958E7635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9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at a podium&#10;&#10;AI-generated content may be incorrect.">
            <a:extLst>
              <a:ext uri="{FF2B5EF4-FFF2-40B4-BE49-F238E27FC236}">
                <a16:creationId xmlns:a16="http://schemas.microsoft.com/office/drawing/2014/main" id="{667C7BE1-A203-F4DF-688E-C15C3F90C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91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at a podium&#10;&#10;AI-generated content may be incorrect.">
            <a:extLst>
              <a:ext uri="{FF2B5EF4-FFF2-40B4-BE49-F238E27FC236}">
                <a16:creationId xmlns:a16="http://schemas.microsoft.com/office/drawing/2014/main" id="{01585094-10FD-A89C-4860-02DEB4FE2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808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at a podium&#10;&#10;AI-generated content may be incorrect.">
            <a:extLst>
              <a:ext uri="{FF2B5EF4-FFF2-40B4-BE49-F238E27FC236}">
                <a16:creationId xmlns:a16="http://schemas.microsoft.com/office/drawing/2014/main" id="{E83A8C61-52DE-DB02-DCF8-1C752634E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48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2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151" b="-91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90658" y="3953925"/>
            <a:ext cx="6595136" cy="5565436"/>
            <a:chOff x="0" y="0"/>
            <a:chExt cx="3465834" cy="301322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65711" cy="3013233"/>
            </a:xfrm>
            <a:custGeom>
              <a:avLst/>
              <a:gdLst/>
              <a:ahLst/>
              <a:cxnLst/>
              <a:rect l="l" t="t" r="r" b="b"/>
              <a:pathLst>
                <a:path w="3465711" h="3013233">
                  <a:moveTo>
                    <a:pt x="0" y="1506616"/>
                  </a:moveTo>
                  <a:cubicBezTo>
                    <a:pt x="0" y="674521"/>
                    <a:pt x="775864" y="0"/>
                    <a:pt x="1732855" y="0"/>
                  </a:cubicBezTo>
                  <a:cubicBezTo>
                    <a:pt x="2689847" y="0"/>
                    <a:pt x="3465711" y="674521"/>
                    <a:pt x="3465711" y="1506616"/>
                  </a:cubicBezTo>
                  <a:cubicBezTo>
                    <a:pt x="3465711" y="2338711"/>
                    <a:pt x="2689847" y="3013233"/>
                    <a:pt x="1732855" y="3013233"/>
                  </a:cubicBezTo>
                  <a:cubicBezTo>
                    <a:pt x="775864" y="3013233"/>
                    <a:pt x="0" y="2338711"/>
                    <a:pt x="0" y="1506616"/>
                  </a:cubicBezTo>
                  <a:close/>
                </a:path>
              </a:pathLst>
            </a:custGeom>
            <a:solidFill>
              <a:srgbClr val="0370C1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212318" y="2222246"/>
            <a:ext cx="6502101" cy="5490895"/>
            <a:chOff x="0" y="0"/>
            <a:chExt cx="5191126" cy="43838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91072" cy="4383756"/>
            </a:xfrm>
            <a:custGeom>
              <a:avLst/>
              <a:gdLst/>
              <a:ahLst/>
              <a:cxnLst/>
              <a:rect l="l" t="t" r="r" b="b"/>
              <a:pathLst>
                <a:path w="5191072" h="4383756">
                  <a:moveTo>
                    <a:pt x="0" y="2191878"/>
                  </a:moveTo>
                  <a:cubicBezTo>
                    <a:pt x="0" y="981273"/>
                    <a:pt x="1162142" y="0"/>
                    <a:pt x="2595634" y="0"/>
                  </a:cubicBezTo>
                  <a:cubicBezTo>
                    <a:pt x="4029126" y="0"/>
                    <a:pt x="5191072" y="981273"/>
                    <a:pt x="5191072" y="2191878"/>
                  </a:cubicBezTo>
                  <a:cubicBezTo>
                    <a:pt x="5191072" y="3402483"/>
                    <a:pt x="4029126" y="4383756"/>
                    <a:pt x="2595634" y="4383756"/>
                  </a:cubicBezTo>
                  <a:cubicBezTo>
                    <a:pt x="1162142" y="4383756"/>
                    <a:pt x="0" y="3402483"/>
                    <a:pt x="0" y="2191878"/>
                  </a:cubicBezTo>
                  <a:close/>
                </a:path>
              </a:pathLst>
            </a:custGeom>
            <a:solidFill>
              <a:srgbClr val="0370C1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574790" y="4029088"/>
            <a:ext cx="5877675" cy="5229227"/>
            <a:chOff x="0" y="0"/>
            <a:chExt cx="4889821" cy="41385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89647" cy="4138573"/>
            </a:xfrm>
            <a:custGeom>
              <a:avLst/>
              <a:gdLst/>
              <a:ahLst/>
              <a:cxnLst/>
              <a:rect l="l" t="t" r="r" b="b"/>
              <a:pathLst>
                <a:path w="4889647" h="4138573">
                  <a:moveTo>
                    <a:pt x="0" y="2069287"/>
                  </a:moveTo>
                  <a:cubicBezTo>
                    <a:pt x="0" y="926432"/>
                    <a:pt x="1094639" y="0"/>
                    <a:pt x="2444824" y="0"/>
                  </a:cubicBezTo>
                  <a:cubicBezTo>
                    <a:pt x="3795008" y="0"/>
                    <a:pt x="4889647" y="926432"/>
                    <a:pt x="4889647" y="2069287"/>
                  </a:cubicBezTo>
                  <a:cubicBezTo>
                    <a:pt x="4889647" y="3212142"/>
                    <a:pt x="3795008" y="4138573"/>
                    <a:pt x="2444824" y="4138573"/>
                  </a:cubicBezTo>
                  <a:cubicBezTo>
                    <a:pt x="1094639" y="4138573"/>
                    <a:pt x="0" y="3212142"/>
                    <a:pt x="0" y="2069287"/>
                  </a:cubicBezTo>
                  <a:close/>
                </a:path>
              </a:pathLst>
            </a:custGeom>
            <a:solidFill>
              <a:srgbClr val="0370C1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62745" y="553801"/>
            <a:ext cx="17259300" cy="1734507"/>
            <a:chOff x="0" y="0"/>
            <a:chExt cx="4545659" cy="4568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5659" cy="456825"/>
            </a:xfrm>
            <a:custGeom>
              <a:avLst/>
              <a:gdLst/>
              <a:ahLst/>
              <a:cxnLst/>
              <a:rect l="l" t="t" r="r" b="b"/>
              <a:pathLst>
                <a:path w="4545659" h="456825">
                  <a:moveTo>
                    <a:pt x="0" y="0"/>
                  </a:moveTo>
                  <a:lnTo>
                    <a:pt x="4545659" y="0"/>
                  </a:lnTo>
                  <a:lnTo>
                    <a:pt x="4545659" y="456825"/>
                  </a:lnTo>
                  <a:lnTo>
                    <a:pt x="0" y="456825"/>
                  </a:lnTo>
                  <a:close/>
                </a:path>
              </a:pathLst>
            </a:custGeom>
            <a:solidFill>
              <a:srgbClr val="FFFFFF">
                <a:alpha val="5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4545659" cy="475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799787" y="3691897"/>
            <a:ext cx="4790640" cy="3554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9"/>
              </a:lnSpc>
            </a:pPr>
            <a:r>
              <a:rPr lang="en-US" sz="4000" b="1" spc="401" dirty="0">
                <a:solidFill>
                  <a:srgbClr val="FFFFFF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Sierra Leone's fish stocks are severely depleted</a:t>
            </a:r>
          </a:p>
          <a:p>
            <a:pPr algn="ctr">
              <a:lnSpc>
                <a:spcPts val="5649"/>
              </a:lnSpc>
            </a:pPr>
            <a:endParaRPr lang="en-US" sz="4093" b="1" spc="40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6447054" y="6648479"/>
            <a:ext cx="434229" cy="797056"/>
          </a:xfrm>
          <a:prstGeom prst="line">
            <a:avLst/>
          </a:prstGeom>
          <a:ln w="142875" cap="flat">
            <a:solidFill>
              <a:srgbClr val="FF3131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 flipH="1" flipV="1">
            <a:off x="11915335" y="6449334"/>
            <a:ext cx="715521" cy="599165"/>
          </a:xfrm>
          <a:prstGeom prst="line">
            <a:avLst/>
          </a:prstGeom>
          <a:ln w="142875" cap="flat">
            <a:solidFill>
              <a:srgbClr val="FF3131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-207920" y="767639"/>
            <a:ext cx="18159516" cy="1123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000" b="1" spc="97" dirty="0">
                <a:solidFill>
                  <a:srgbClr val="FD5C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Project Background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1565" y="4470440"/>
            <a:ext cx="4276641" cy="4927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77"/>
              </a:lnSpc>
            </a:pPr>
            <a:r>
              <a:rPr lang="en-US" sz="3600" b="1" spc="303" dirty="0">
                <a:solidFill>
                  <a:srgbClr val="FFFFFF"/>
                </a:solidFill>
                <a:latin typeface="Montserrat" panose="00000500000000000000" pitchFamily="2" charset="0"/>
                <a:ea typeface="Open Sans Bold"/>
                <a:cs typeface="Mongolian Baiti" panose="03000500000000000000" pitchFamily="66" charset="0"/>
                <a:sym typeface="Open Sans Bold"/>
              </a:rPr>
              <a:t>Result:</a:t>
            </a:r>
          </a:p>
          <a:p>
            <a:pPr algn="ctr">
              <a:lnSpc>
                <a:spcPts val="4277"/>
              </a:lnSpc>
            </a:pPr>
            <a:r>
              <a:rPr lang="en-US" sz="3600" spc="303" dirty="0">
                <a:solidFill>
                  <a:srgbClr val="FFFFFF"/>
                </a:solidFill>
                <a:latin typeface="Montserrat" panose="00000500000000000000" pitchFamily="2" charset="0"/>
                <a:ea typeface="Open Sans"/>
                <a:cs typeface="Mongolian Baiti" panose="03000500000000000000" pitchFamily="66" charset="0"/>
                <a:sym typeface="Open Sans"/>
              </a:rPr>
              <a:t>•Overfishing in freshwater marine environments.</a:t>
            </a:r>
          </a:p>
          <a:p>
            <a:pPr algn="ctr">
              <a:lnSpc>
                <a:spcPts val="4277"/>
              </a:lnSpc>
            </a:pPr>
            <a:r>
              <a:rPr lang="en-US" sz="3600" spc="303" dirty="0">
                <a:solidFill>
                  <a:srgbClr val="FFFFFF"/>
                </a:solidFill>
                <a:latin typeface="Montserrat" panose="00000500000000000000" pitchFamily="2" charset="0"/>
                <a:ea typeface="Open Sans"/>
                <a:cs typeface="Mongolian Baiti" panose="03000500000000000000" pitchFamily="66" charset="0"/>
                <a:sym typeface="Open Sans"/>
              </a:rPr>
              <a:t> •Limited access to fish protein in local diets.</a:t>
            </a:r>
          </a:p>
          <a:p>
            <a:pPr algn="ctr">
              <a:lnSpc>
                <a:spcPts val="4277"/>
              </a:lnSpc>
            </a:pPr>
            <a:endParaRPr lang="en-US" sz="3099" spc="303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466784" y="4640820"/>
            <a:ext cx="4484812" cy="3824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77"/>
              </a:lnSpc>
            </a:pPr>
            <a:r>
              <a:rPr lang="en-US" sz="3600" b="1" spc="303" dirty="0">
                <a:solidFill>
                  <a:srgbClr val="FFFFFF"/>
                </a:solidFill>
                <a:latin typeface="Montserrat" panose="00000500000000000000" pitchFamily="2" charset="0"/>
                <a:ea typeface="Open Sans Bold"/>
                <a:cs typeface="Open Sans Bold"/>
                <a:sym typeface="Open Sans Bold"/>
              </a:rPr>
              <a:t>Causes:</a:t>
            </a:r>
          </a:p>
          <a:p>
            <a:pPr algn="ctr">
              <a:lnSpc>
                <a:spcPts val="4277"/>
              </a:lnSpc>
            </a:pPr>
            <a:r>
              <a:rPr lang="en-US" sz="3600" spc="303" dirty="0">
                <a:solidFill>
                  <a:srgbClr val="FFFFFF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• Industrial overfishing </a:t>
            </a:r>
          </a:p>
          <a:p>
            <a:pPr algn="ctr">
              <a:lnSpc>
                <a:spcPts val="4277"/>
              </a:lnSpc>
            </a:pPr>
            <a:r>
              <a:rPr lang="en-US" sz="3600" spc="303" dirty="0">
                <a:solidFill>
                  <a:srgbClr val="FFFFFF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•Growing population of artisanal fishers</a:t>
            </a:r>
          </a:p>
          <a:p>
            <a:pPr algn="ctr">
              <a:lnSpc>
                <a:spcPts val="4277"/>
              </a:lnSpc>
            </a:pPr>
            <a:endParaRPr lang="en-US" sz="3099" spc="303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318309" y="0"/>
            <a:ext cx="3794584" cy="10287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26326" y="0"/>
            <a:ext cx="3804651" cy="10287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Picture 2" descr="A person in a white shirt&#10;&#10;AI-generated content may be incorrect.">
            <a:extLst>
              <a:ext uri="{FF2B5EF4-FFF2-40B4-BE49-F238E27FC236}">
                <a16:creationId xmlns:a16="http://schemas.microsoft.com/office/drawing/2014/main" id="{216D0240-94CC-0303-7BF1-7207ED7DC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" b="51276"/>
          <a:stretch>
            <a:fillRect/>
          </a:stretch>
        </p:blipFill>
        <p:spPr>
          <a:xfrm>
            <a:off x="3967164" y="10"/>
            <a:ext cx="14320836" cy="10286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7161" y="0"/>
            <a:ext cx="4135339" cy="10287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634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men standing outside&#10;&#10;AI-generated content may be incorrect.">
            <a:extLst>
              <a:ext uri="{FF2B5EF4-FFF2-40B4-BE49-F238E27FC236}">
                <a16:creationId xmlns:a16="http://schemas.microsoft.com/office/drawing/2014/main" id="{AA3E3DC5-DDF1-678E-5BD5-4897BE7F2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071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white hat smiling&#10;&#10;AI-generated content may be incorrect.">
            <a:extLst>
              <a:ext uri="{FF2B5EF4-FFF2-40B4-BE49-F238E27FC236}">
                <a16:creationId xmlns:a16="http://schemas.microsoft.com/office/drawing/2014/main" id="{3865471C-9D4A-662A-44E1-35CAB3914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2" b="32347"/>
          <a:stretch>
            <a:fillRect/>
          </a:stretch>
        </p:blipFill>
        <p:spPr>
          <a:xfrm>
            <a:off x="5823855" y="10"/>
            <a:ext cx="12464143" cy="10286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" y="-1"/>
            <a:ext cx="6872291" cy="10287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790183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959080A4-951A-C158-CAE8-F8727F2BD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696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ign with a message on it&#10;&#10;AI-generated content may be incorrect.">
            <a:extLst>
              <a:ext uri="{FF2B5EF4-FFF2-40B4-BE49-F238E27FC236}">
                <a16:creationId xmlns:a16="http://schemas.microsoft.com/office/drawing/2014/main" id="{06A41D9B-F1DA-2EC4-E95E-AD09D42CE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217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clapping&#10;&#10;AI-generated content may be incorrect.">
            <a:extLst>
              <a:ext uri="{FF2B5EF4-FFF2-40B4-BE49-F238E27FC236}">
                <a16:creationId xmlns:a16="http://schemas.microsoft.com/office/drawing/2014/main" id="{C4D0D599-F2D8-837F-1460-4D0338C85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899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raising his hand&#10;&#10;AI-generated content may be incorrect.">
            <a:extLst>
              <a:ext uri="{FF2B5EF4-FFF2-40B4-BE49-F238E27FC236}">
                <a16:creationId xmlns:a16="http://schemas.microsoft.com/office/drawing/2014/main" id="{1EFEAC3E-4445-73BC-3A72-537FBCD1B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895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peaking into a microphone&#10;&#10;AI-generated content may be incorrect.">
            <a:extLst>
              <a:ext uri="{FF2B5EF4-FFF2-40B4-BE49-F238E27FC236}">
                <a16:creationId xmlns:a16="http://schemas.microsoft.com/office/drawing/2014/main" id="{68C9FF00-462E-5C3F-6BEC-30F5BF32F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15430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6609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aerial view of a city&#10;&#10;AI-generated content may be incorrect.">
            <a:extLst>
              <a:ext uri="{FF2B5EF4-FFF2-40B4-BE49-F238E27FC236}">
                <a16:creationId xmlns:a16="http://schemas.microsoft.com/office/drawing/2014/main" id="{BB2096B3-19D3-D0CA-BEFD-581A356CF1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725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87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2500AE-97DD-B0E8-9500-AF8654475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391836" y="6866962"/>
            <a:ext cx="11309023" cy="2849741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0E12C98-64E0-E8FD-84B4-7FEED6DD917A}"/>
              </a:ext>
            </a:extLst>
          </p:cNvPr>
          <p:cNvSpPr txBox="1"/>
          <p:nvPr/>
        </p:nvSpPr>
        <p:spPr>
          <a:xfrm>
            <a:off x="6905202" y="7112922"/>
            <a:ext cx="10244280" cy="12930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Acknowledgments</a:t>
            </a:r>
            <a:endParaRPr lang="en-US" sz="6000" b="1" kern="1200" spc="168" dirty="0">
              <a:solidFill>
                <a:srgbClr val="FFFFFF"/>
              </a:solidFill>
              <a:latin typeface="+mj-lt"/>
              <a:ea typeface="+mj-ea"/>
              <a:cs typeface="+mj-cs"/>
              <a:sym typeface="Open Sans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E36E49-657B-3DBE-955D-5031E1F0F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25" y="272722"/>
            <a:ext cx="6930454" cy="19751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5522D1-0198-7547-C8C0-8D092F38B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232" y="305379"/>
            <a:ext cx="5916243" cy="549680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79901" y="8541145"/>
            <a:ext cx="82296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F4276A8C-33F6-2075-2A11-178CCF727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6" y="4096439"/>
            <a:ext cx="6184549" cy="30164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F87D38-94ED-3113-08AE-C50A29AD4C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6200" y="2920882"/>
            <a:ext cx="7018497" cy="110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6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1" b="-911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696188" y="4683793"/>
            <a:ext cx="5601976" cy="5603207"/>
            <a:chOff x="-27075" y="-119201"/>
            <a:chExt cx="1475418" cy="2440394"/>
          </a:xfrm>
        </p:grpSpPr>
        <p:sp>
          <p:nvSpPr>
            <p:cNvPr id="4" name="Freeform 4"/>
            <p:cNvSpPr/>
            <p:nvPr/>
          </p:nvSpPr>
          <p:spPr>
            <a:xfrm>
              <a:off x="-27075" y="-119201"/>
              <a:ext cx="1448343" cy="2395354"/>
            </a:xfrm>
            <a:custGeom>
              <a:avLst/>
              <a:gdLst/>
              <a:ahLst/>
              <a:cxnLst/>
              <a:rect l="l" t="t" r="r" b="b"/>
              <a:pathLst>
                <a:path w="1448343" h="2321193">
                  <a:moveTo>
                    <a:pt x="35196" y="0"/>
                  </a:moveTo>
                  <a:lnTo>
                    <a:pt x="1413147" y="0"/>
                  </a:lnTo>
                  <a:cubicBezTo>
                    <a:pt x="1422481" y="0"/>
                    <a:pt x="1431433" y="3708"/>
                    <a:pt x="1438034" y="10309"/>
                  </a:cubicBezTo>
                  <a:cubicBezTo>
                    <a:pt x="1444634" y="16909"/>
                    <a:pt x="1448343" y="25861"/>
                    <a:pt x="1448343" y="35196"/>
                  </a:cubicBezTo>
                  <a:lnTo>
                    <a:pt x="1448343" y="2285997"/>
                  </a:lnTo>
                  <a:cubicBezTo>
                    <a:pt x="1448343" y="2295332"/>
                    <a:pt x="1444634" y="2304284"/>
                    <a:pt x="1438034" y="2310884"/>
                  </a:cubicBezTo>
                  <a:cubicBezTo>
                    <a:pt x="1431433" y="2317485"/>
                    <a:pt x="1422481" y="2321193"/>
                    <a:pt x="1413147" y="2321193"/>
                  </a:cubicBezTo>
                  <a:lnTo>
                    <a:pt x="35196" y="2321193"/>
                  </a:lnTo>
                  <a:cubicBezTo>
                    <a:pt x="25861" y="2321193"/>
                    <a:pt x="16909" y="2317485"/>
                    <a:pt x="10309" y="2310884"/>
                  </a:cubicBezTo>
                  <a:cubicBezTo>
                    <a:pt x="3708" y="2304284"/>
                    <a:pt x="0" y="2295332"/>
                    <a:pt x="0" y="2285997"/>
                  </a:cubicBezTo>
                  <a:lnTo>
                    <a:pt x="0" y="35196"/>
                  </a:lnTo>
                  <a:cubicBezTo>
                    <a:pt x="0" y="25861"/>
                    <a:pt x="3708" y="16909"/>
                    <a:pt x="10309" y="10309"/>
                  </a:cubicBezTo>
                  <a:cubicBezTo>
                    <a:pt x="16909" y="3708"/>
                    <a:pt x="25861" y="0"/>
                    <a:pt x="35196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448343" cy="2340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026321" y="4761565"/>
            <a:ext cx="5232979" cy="5525435"/>
            <a:chOff x="0" y="0"/>
            <a:chExt cx="1378233" cy="21674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78233" cy="2167467"/>
            </a:xfrm>
            <a:custGeom>
              <a:avLst/>
              <a:gdLst/>
              <a:ahLst/>
              <a:cxnLst/>
              <a:rect l="l" t="t" r="r" b="b"/>
              <a:pathLst>
                <a:path w="1378233" h="2167467">
                  <a:moveTo>
                    <a:pt x="36986" y="0"/>
                  </a:moveTo>
                  <a:lnTo>
                    <a:pt x="1341247" y="0"/>
                  </a:lnTo>
                  <a:cubicBezTo>
                    <a:pt x="1361674" y="0"/>
                    <a:pt x="1378233" y="16559"/>
                    <a:pt x="1378233" y="36986"/>
                  </a:cubicBezTo>
                  <a:lnTo>
                    <a:pt x="1378233" y="2130481"/>
                  </a:lnTo>
                  <a:cubicBezTo>
                    <a:pt x="1378233" y="2150907"/>
                    <a:pt x="1361674" y="2167467"/>
                    <a:pt x="1341247" y="2167467"/>
                  </a:cubicBezTo>
                  <a:lnTo>
                    <a:pt x="36986" y="2167467"/>
                  </a:lnTo>
                  <a:cubicBezTo>
                    <a:pt x="27177" y="2167467"/>
                    <a:pt x="17769" y="2163570"/>
                    <a:pt x="10833" y="2156634"/>
                  </a:cubicBezTo>
                  <a:cubicBezTo>
                    <a:pt x="3897" y="2149697"/>
                    <a:pt x="0" y="2140290"/>
                    <a:pt x="0" y="2130481"/>
                  </a:cubicBezTo>
                  <a:lnTo>
                    <a:pt x="0" y="36986"/>
                  </a:lnTo>
                  <a:cubicBezTo>
                    <a:pt x="0" y="16559"/>
                    <a:pt x="16559" y="0"/>
                    <a:pt x="36986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378233" cy="2186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6045" y="1937051"/>
            <a:ext cx="8616655" cy="2446107"/>
            <a:chOff x="0" y="0"/>
            <a:chExt cx="2269407" cy="6442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69407" cy="644242"/>
            </a:xfrm>
            <a:custGeom>
              <a:avLst/>
              <a:gdLst/>
              <a:ahLst/>
              <a:cxnLst/>
              <a:rect l="l" t="t" r="r" b="b"/>
              <a:pathLst>
                <a:path w="2269407" h="644242">
                  <a:moveTo>
                    <a:pt x="22462" y="0"/>
                  </a:moveTo>
                  <a:lnTo>
                    <a:pt x="2246945" y="0"/>
                  </a:lnTo>
                  <a:cubicBezTo>
                    <a:pt x="2259350" y="0"/>
                    <a:pt x="2269407" y="10057"/>
                    <a:pt x="2269407" y="22462"/>
                  </a:cubicBezTo>
                  <a:lnTo>
                    <a:pt x="2269407" y="621780"/>
                  </a:lnTo>
                  <a:cubicBezTo>
                    <a:pt x="2269407" y="634186"/>
                    <a:pt x="2259350" y="644242"/>
                    <a:pt x="2246945" y="644242"/>
                  </a:cubicBezTo>
                  <a:lnTo>
                    <a:pt x="22462" y="644242"/>
                  </a:lnTo>
                  <a:cubicBezTo>
                    <a:pt x="10057" y="644242"/>
                    <a:pt x="0" y="634186"/>
                    <a:pt x="0" y="621780"/>
                  </a:cubicBezTo>
                  <a:lnTo>
                    <a:pt x="0" y="22462"/>
                  </a:lnTo>
                  <a:cubicBezTo>
                    <a:pt x="0" y="10057"/>
                    <a:pt x="10057" y="0"/>
                    <a:pt x="22462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269407" cy="6632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952621" y="2717183"/>
            <a:ext cx="7692734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45"/>
              </a:lnSpc>
              <a:spcBef>
                <a:spcPct val="0"/>
              </a:spcBef>
            </a:pPr>
            <a:r>
              <a:rPr lang="en-US" sz="6000" spc="173" dirty="0">
                <a:solidFill>
                  <a:srgbClr val="FF3131"/>
                </a:solidFill>
                <a:latin typeface="Montserrat Bold" panose="00000800000000000000" charset="0"/>
                <a:ea typeface="Archivo Black"/>
                <a:cs typeface="Archivo Black"/>
                <a:sym typeface="Archivo Black"/>
              </a:rPr>
              <a:t>The Challenges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53200" y="5103567"/>
            <a:ext cx="4178058" cy="302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97"/>
              </a:lnSpc>
              <a:spcBef>
                <a:spcPct val="0"/>
              </a:spcBef>
            </a:pPr>
            <a:r>
              <a:rPr lang="en-US" sz="3600" b="1" spc="60" dirty="0">
                <a:solidFill>
                  <a:srgbClr val="FF3131"/>
                </a:solidFill>
                <a:latin typeface="Montserrat" panose="00000500000000000000" pitchFamily="2" charset="0"/>
                <a:ea typeface="Montserrat Bold"/>
                <a:cs typeface="Montserrat Bold"/>
                <a:sym typeface="Montserrat Bold"/>
              </a:rPr>
              <a:t>Declining fish catches, impacting food security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026321" y="5103567"/>
            <a:ext cx="5232979" cy="4889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8"/>
              </a:lnSpc>
            </a:pPr>
            <a:r>
              <a:rPr lang="en-US" sz="3600" b="1" spc="56" dirty="0">
                <a:solidFill>
                  <a:srgbClr val="FF3131"/>
                </a:solidFill>
                <a:latin typeface="Montserrat" panose="00000500000000000000" pitchFamily="2" charset="0"/>
                <a:ea typeface="Montserrat Bold"/>
                <a:cs typeface="Montserrat Bold"/>
                <a:sym typeface="Montserrat Bold"/>
              </a:rPr>
              <a:t>Vulnerable groups most affected:</a:t>
            </a:r>
          </a:p>
          <a:p>
            <a:pPr marL="571500" indent="-571500" algn="ctr">
              <a:lnSpc>
                <a:spcPts val="5548"/>
              </a:lnSpc>
              <a:buFont typeface="Wingdings" panose="05000000000000000000" pitchFamily="2" charset="2"/>
              <a:buChar char="v"/>
            </a:pPr>
            <a:r>
              <a:rPr lang="en-US" sz="3600" b="1" spc="56" dirty="0">
                <a:solidFill>
                  <a:srgbClr val="FF3131"/>
                </a:solidFill>
                <a:latin typeface="Montserrat" panose="00000500000000000000" pitchFamily="2" charset="0"/>
                <a:ea typeface="Montserrat Bold"/>
                <a:cs typeface="Montserrat Bold"/>
                <a:sym typeface="Montserrat Bold"/>
              </a:rPr>
              <a:t> Pregnant and breastfeeding women</a:t>
            </a:r>
          </a:p>
          <a:p>
            <a:pPr marL="571500" indent="-571500" algn="ctr">
              <a:lnSpc>
                <a:spcPts val="5548"/>
              </a:lnSpc>
              <a:buFont typeface="Wingdings" panose="05000000000000000000" pitchFamily="2" charset="2"/>
              <a:buChar char="v"/>
            </a:pPr>
            <a:r>
              <a:rPr lang="en-US" sz="3600" b="1" spc="56" dirty="0">
                <a:solidFill>
                  <a:srgbClr val="FF3131"/>
                </a:solidFill>
                <a:latin typeface="Montserrat" panose="00000500000000000000" pitchFamily="2" charset="0"/>
                <a:ea typeface="Montserrat Bold"/>
                <a:cs typeface="Montserrat Bold"/>
                <a:sym typeface="Montserrat Bold"/>
              </a:rPr>
              <a:t>Children </a:t>
            </a:r>
          </a:p>
          <a:p>
            <a:pPr marL="571500" lvl="0" indent="-571500" algn="ctr">
              <a:lnSpc>
                <a:spcPts val="5548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3600" b="1" spc="56" dirty="0">
                <a:solidFill>
                  <a:srgbClr val="FF3131"/>
                </a:solidFill>
                <a:latin typeface="Montserrat" panose="00000500000000000000" pitchFamily="2" charset="0"/>
                <a:ea typeface="Montserrat Bold"/>
                <a:cs typeface="Montserrat Bold"/>
                <a:sym typeface="Montserrat Bold"/>
              </a:rPr>
              <a:t>Senior Citizens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59420" y="8263127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7" y="0"/>
                </a:lnTo>
                <a:lnTo>
                  <a:pt x="2799147" y="440074"/>
                </a:lnTo>
                <a:lnTo>
                  <a:pt x="0" y="44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7693823" y="5316153"/>
            <a:ext cx="2799147" cy="279914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l="-16680" r="-1668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9659420" y="4799097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7" y="0"/>
                </a:lnTo>
                <a:lnTo>
                  <a:pt x="2799147" y="440074"/>
                </a:lnTo>
                <a:lnTo>
                  <a:pt x="0" y="44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7706598" y="2204453"/>
            <a:ext cx="2799147" cy="2799147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9957" r="-2995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>
            <a:off x="2179183" y="6826068"/>
            <a:ext cx="6851587" cy="1077187"/>
          </a:xfrm>
          <a:custGeom>
            <a:avLst/>
            <a:gdLst/>
            <a:ahLst/>
            <a:cxnLst/>
            <a:rect l="l" t="t" r="r" b="b"/>
            <a:pathLst>
              <a:path w="6851587" h="1077187">
                <a:moveTo>
                  <a:pt x="0" y="0"/>
                </a:moveTo>
                <a:lnTo>
                  <a:pt x="6851587" y="0"/>
                </a:lnTo>
                <a:lnTo>
                  <a:pt x="6851587" y="1077187"/>
                </a:lnTo>
                <a:lnTo>
                  <a:pt x="0" y="10771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451545" y="3686285"/>
            <a:ext cx="6790323" cy="3819509"/>
            <a:chOff x="0" y="0"/>
            <a:chExt cx="1128903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5"/>
              <a:stretch>
                <a:fillRect t="-14895" b="-1489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15054" y="4753072"/>
            <a:ext cx="6229167" cy="1920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2"/>
              </a:lnSpc>
              <a:spcBef>
                <a:spcPct val="0"/>
              </a:spcBef>
            </a:pPr>
            <a:r>
              <a:rPr lang="en-US" sz="5574" dirty="0">
                <a:solidFill>
                  <a:srgbClr val="FFFFFF"/>
                </a:solidFill>
                <a:latin typeface="Montserrat Bold" panose="00000800000000000000" charset="0"/>
                <a:ea typeface="Archivo Black"/>
                <a:cs typeface="Archivo Black"/>
                <a:sym typeface="Archivo Black"/>
              </a:rPr>
              <a:t>ANY QUESTIONS? </a:t>
            </a:r>
          </a:p>
        </p:txBody>
      </p:sp>
      <p:sp>
        <p:nvSpPr>
          <p:cNvPr id="12" name="Freeform 12"/>
          <p:cNvSpPr/>
          <p:nvPr/>
        </p:nvSpPr>
        <p:spPr>
          <a:xfrm>
            <a:off x="12924060" y="9846926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6" y="0"/>
                </a:lnTo>
                <a:lnTo>
                  <a:pt x="2799146" y="440074"/>
                </a:lnTo>
                <a:lnTo>
                  <a:pt x="0" y="44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10687687" y="6673522"/>
            <a:ext cx="2799147" cy="2799147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6"/>
              <a:stretch>
                <a:fillRect t="-6111" b="-61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2924060" y="6382896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6" y="0"/>
                </a:lnTo>
                <a:lnTo>
                  <a:pt x="2799146" y="440074"/>
                </a:lnTo>
                <a:lnTo>
                  <a:pt x="0" y="44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0744199" y="3619560"/>
            <a:ext cx="2799147" cy="2799147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7"/>
              <a:stretch>
                <a:fillRect l="-25203" r="-2520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2924060" y="2915843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6" y="0"/>
                </a:lnTo>
                <a:lnTo>
                  <a:pt x="2799146" y="440073"/>
                </a:lnTo>
                <a:lnTo>
                  <a:pt x="0" y="440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0744200" y="487972"/>
            <a:ext cx="2799147" cy="2799147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8"/>
              <a:stretch>
                <a:fillRect l="-15802" r="-1580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Freeform 21"/>
          <p:cNvSpPr/>
          <p:nvPr/>
        </p:nvSpPr>
        <p:spPr>
          <a:xfrm>
            <a:off x="16189931" y="7929174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7" y="0"/>
                </a:lnTo>
                <a:lnTo>
                  <a:pt x="2799147" y="440073"/>
                </a:lnTo>
                <a:lnTo>
                  <a:pt x="0" y="440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13996064" y="5238277"/>
            <a:ext cx="2799147" cy="2799147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8"/>
              <a:stretch>
                <a:fillRect l="-15802" r="-1580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Freeform 24"/>
          <p:cNvSpPr/>
          <p:nvPr/>
        </p:nvSpPr>
        <p:spPr>
          <a:xfrm>
            <a:off x="16189931" y="4465144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7" y="0"/>
                </a:lnTo>
                <a:lnTo>
                  <a:pt x="2799147" y="440073"/>
                </a:lnTo>
                <a:lnTo>
                  <a:pt x="0" y="440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14020800" y="2344353"/>
            <a:ext cx="2799147" cy="2799147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9"/>
              <a:stretch>
                <a:fillRect l="-17127" r="-1712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6189931" y="998090"/>
            <a:ext cx="2799147" cy="440074"/>
          </a:xfrm>
          <a:custGeom>
            <a:avLst/>
            <a:gdLst/>
            <a:ahLst/>
            <a:cxnLst/>
            <a:rect l="l" t="t" r="r" b="b"/>
            <a:pathLst>
              <a:path w="2799147" h="440074">
                <a:moveTo>
                  <a:pt x="0" y="0"/>
                </a:moveTo>
                <a:lnTo>
                  <a:pt x="2799147" y="0"/>
                </a:lnTo>
                <a:lnTo>
                  <a:pt x="2799147" y="440074"/>
                </a:lnTo>
                <a:lnTo>
                  <a:pt x="0" y="44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8" name="Group 28"/>
          <p:cNvGrpSpPr>
            <a:grpSpLocks noChangeAspect="1"/>
          </p:cNvGrpSpPr>
          <p:nvPr/>
        </p:nvGrpSpPr>
        <p:grpSpPr>
          <a:xfrm>
            <a:off x="14020800" y="132782"/>
            <a:ext cx="2793704" cy="2116931"/>
            <a:chOff x="0" y="0"/>
            <a:chExt cx="6350000" cy="63500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10"/>
              <a:stretch>
                <a:fillRect l="-30016" r="-3001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14037129" y="8073375"/>
            <a:ext cx="2799147" cy="2292439"/>
            <a:chOff x="0" y="0"/>
            <a:chExt cx="6350000" cy="63500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5"/>
              <a:stretch>
                <a:fillRect l="-18506" r="-1850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0" y="8407329"/>
            <a:ext cx="6229167" cy="94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2"/>
              </a:lnSpc>
              <a:spcBef>
                <a:spcPct val="0"/>
              </a:spcBef>
            </a:pPr>
            <a:r>
              <a:rPr lang="en-US" sz="5574" dirty="0">
                <a:solidFill>
                  <a:srgbClr val="FD5C00"/>
                </a:solidFill>
                <a:latin typeface="Montserrat Bold" panose="00000800000000000000" charset="0"/>
                <a:ea typeface="Archivo Black"/>
                <a:cs typeface="Archivo Black"/>
                <a:sym typeface="Archivo Black"/>
              </a:rPr>
              <a:t>THANK YOU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1B605A1-AFD4-0C2C-F440-3D9F551AF5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45446" y="150280"/>
            <a:ext cx="2818440" cy="205417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863124"/>
            <a:ext cx="18288000" cy="1872629"/>
            <a:chOff x="0" y="0"/>
            <a:chExt cx="1876002" cy="14524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76002" cy="145245"/>
            </a:xfrm>
            <a:custGeom>
              <a:avLst/>
              <a:gdLst/>
              <a:ahLst/>
              <a:cxnLst/>
              <a:rect l="l" t="t" r="r" b="b"/>
              <a:pathLst>
                <a:path w="1876002" h="145245">
                  <a:moveTo>
                    <a:pt x="1672802" y="0"/>
                  </a:moveTo>
                  <a:lnTo>
                    <a:pt x="0" y="0"/>
                  </a:lnTo>
                  <a:lnTo>
                    <a:pt x="203200" y="145245"/>
                  </a:lnTo>
                  <a:lnTo>
                    <a:pt x="1876002" y="145245"/>
                  </a:lnTo>
                  <a:lnTo>
                    <a:pt x="1672802" y="0"/>
                  </a:lnTo>
                  <a:close/>
                </a:path>
              </a:pathLst>
            </a:custGeom>
            <a:solidFill>
              <a:srgbClr val="01010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19050"/>
              <a:ext cx="1672802" cy="1642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267200" y="1288866"/>
            <a:ext cx="9308329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48"/>
              </a:lnSpc>
              <a:spcBef>
                <a:spcPct val="0"/>
              </a:spcBef>
            </a:pPr>
            <a:r>
              <a:rPr lang="en-US" sz="6000" spc="37" dirty="0">
                <a:solidFill>
                  <a:srgbClr val="FFFFFF"/>
                </a:solidFill>
                <a:latin typeface="Montserrat Bold" panose="00000800000000000000" charset="0"/>
                <a:ea typeface="Archivo Black"/>
                <a:cs typeface="Archivo Black"/>
                <a:sym typeface="Archivo Black"/>
              </a:rPr>
              <a:t>References</a:t>
            </a:r>
          </a:p>
        </p:txBody>
      </p:sp>
      <p:sp>
        <p:nvSpPr>
          <p:cNvPr id="8" name="Freeform 8"/>
          <p:cNvSpPr/>
          <p:nvPr/>
        </p:nvSpPr>
        <p:spPr>
          <a:xfrm>
            <a:off x="13779447" y="7532947"/>
            <a:ext cx="902910" cy="902910"/>
          </a:xfrm>
          <a:custGeom>
            <a:avLst/>
            <a:gdLst/>
            <a:ahLst/>
            <a:cxnLst/>
            <a:rect l="l" t="t" r="r" b="b"/>
            <a:pathLst>
              <a:path w="902910" h="902910">
                <a:moveTo>
                  <a:pt x="0" y="0"/>
                </a:moveTo>
                <a:lnTo>
                  <a:pt x="902910" y="0"/>
                </a:lnTo>
                <a:lnTo>
                  <a:pt x="902910" y="902910"/>
                </a:lnTo>
                <a:lnTo>
                  <a:pt x="0" y="902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 descr="https://www.worldfishing.net/detained-trawlers-abscond-from-sierra-leone/1256697.article  "/>
          <p:cNvSpPr txBox="1"/>
          <p:nvPr/>
        </p:nvSpPr>
        <p:spPr>
          <a:xfrm>
            <a:off x="2897472" y="4368610"/>
            <a:ext cx="14018928" cy="43066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rtl="0" eaLnBrk="1" latinLnBrk="0" hangingPunct="1"/>
            <a:r>
              <a:rPr lang="en-US" sz="4000" u="sng" kern="10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 panose="020F0502020204030204" pitchFamily="34" charset="0"/>
                <a:cs typeface="Times New Roman" panose="02020603050405020304" pitchFamily="18" charset="0"/>
                <a:hlinkClick r:id="rId5"/>
              </a:rPr>
              <a:t>https://www.worldfishing.net/detained-trawlers-abscond-from-sierra-leone/1256697.article</a:t>
            </a:r>
            <a:endParaRPr lang="en-US" sz="4000">
              <a:effectLst/>
            </a:endParaRPr>
          </a:p>
          <a:p>
            <a:pPr rtl="0" eaLnBrk="1" latinLnBrk="0" hangingPunct="1"/>
            <a:r>
              <a:rPr lang="en-US" sz="4000" u="sng" kern="10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 panose="020F0502020204030204" pitchFamily="34" charset="0"/>
                <a:cs typeface="Times New Roman" panose="02020603050405020304" pitchFamily="18" charset="0"/>
                <a:hlinkClick r:id="rId6"/>
              </a:rPr>
              <a:t>https://fishfarmforum.com/harnessing-genetics-to-improve-tilapia-health-and-performance/</a:t>
            </a:r>
            <a:endParaRPr lang="en-US" sz="4000">
              <a:effectLst/>
            </a:endParaRPr>
          </a:p>
          <a:p>
            <a:pPr rtl="0" eaLnBrk="1" latinLnBrk="0" hangingPunct="1"/>
            <a:r>
              <a:rPr lang="en-US" sz="4000" u="sng" kern="10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Aptos" panose="020F0502020204030204" pitchFamily="34" charset="0"/>
                <a:cs typeface="Times New Roman" panose="02020603050405020304" pitchFamily="18" charset="0"/>
                <a:hlinkClick r:id="rId7"/>
              </a:rPr>
              <a:t>https://thehungryjpeg.com/product/4093590-cartoon-money-bag-dollar-cash-stack-and-gold-coins-bundle-of-banknot</a:t>
            </a:r>
            <a:endParaRPr lang="en-US" sz="4000">
              <a:effectLst/>
            </a:endParaRPr>
          </a:p>
          <a:p>
            <a:pPr marL="0" lvl="0" indent="0" algn="ctr">
              <a:lnSpc>
                <a:spcPts val="4967"/>
              </a:lnSpc>
              <a:spcBef>
                <a:spcPct val="0"/>
              </a:spcBef>
            </a:pPr>
            <a:endParaRPr lang="en-US" sz="4000" u="sng" spc="28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  <a:hlinkClick r:id="rId5" tooltip="https://www.worldfishing.net/detained-trawlers-abscond-from-sierra-leone/1256697.articl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11" r="-461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57312" y="1028700"/>
            <a:ext cx="15591759" cy="9258300"/>
            <a:chOff x="0" y="0"/>
            <a:chExt cx="4106471" cy="2438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06471" cy="2438400"/>
            </a:xfrm>
            <a:custGeom>
              <a:avLst/>
              <a:gdLst/>
              <a:ahLst/>
              <a:cxnLst/>
              <a:rect l="l" t="t" r="r" b="b"/>
              <a:pathLst>
                <a:path w="4106471" h="2438400">
                  <a:moveTo>
                    <a:pt x="12413" y="0"/>
                  </a:moveTo>
                  <a:lnTo>
                    <a:pt x="4094058" y="0"/>
                  </a:lnTo>
                  <a:cubicBezTo>
                    <a:pt x="4100914" y="0"/>
                    <a:pt x="4106471" y="5558"/>
                    <a:pt x="4106471" y="12413"/>
                  </a:cubicBezTo>
                  <a:lnTo>
                    <a:pt x="4106471" y="2425987"/>
                  </a:lnTo>
                  <a:cubicBezTo>
                    <a:pt x="4106471" y="2429279"/>
                    <a:pt x="4105164" y="2432436"/>
                    <a:pt x="4102836" y="2434764"/>
                  </a:cubicBezTo>
                  <a:cubicBezTo>
                    <a:pt x="4100507" y="2437092"/>
                    <a:pt x="4097350" y="2438400"/>
                    <a:pt x="4094058" y="2438400"/>
                  </a:cubicBezTo>
                  <a:lnTo>
                    <a:pt x="12413" y="2438400"/>
                  </a:lnTo>
                  <a:cubicBezTo>
                    <a:pt x="9121" y="2438400"/>
                    <a:pt x="5964" y="2437092"/>
                    <a:pt x="3636" y="2434764"/>
                  </a:cubicBezTo>
                  <a:cubicBezTo>
                    <a:pt x="1308" y="2432436"/>
                    <a:pt x="0" y="2429279"/>
                    <a:pt x="0" y="2425987"/>
                  </a:cubicBezTo>
                  <a:lnTo>
                    <a:pt x="0" y="12413"/>
                  </a:lnTo>
                  <a:cubicBezTo>
                    <a:pt x="0" y="9121"/>
                    <a:pt x="1308" y="5964"/>
                    <a:pt x="3636" y="3636"/>
                  </a:cubicBezTo>
                  <a:cubicBezTo>
                    <a:pt x="5964" y="1308"/>
                    <a:pt x="9121" y="0"/>
                    <a:pt x="1241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106471" cy="2457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495914" y="3603602"/>
            <a:ext cx="3086100" cy="6683398"/>
            <a:chOff x="0" y="0"/>
            <a:chExt cx="812800" cy="17602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760237"/>
            </a:xfrm>
            <a:custGeom>
              <a:avLst/>
              <a:gdLst/>
              <a:ahLst/>
              <a:cxnLst/>
              <a:rect l="l" t="t" r="r" b="b"/>
              <a:pathLst>
                <a:path w="812800" h="1760237">
                  <a:moveTo>
                    <a:pt x="50173" y="0"/>
                  </a:moveTo>
                  <a:lnTo>
                    <a:pt x="762627" y="0"/>
                  </a:lnTo>
                  <a:cubicBezTo>
                    <a:pt x="775934" y="0"/>
                    <a:pt x="788695" y="5286"/>
                    <a:pt x="798105" y="14695"/>
                  </a:cubicBezTo>
                  <a:cubicBezTo>
                    <a:pt x="807514" y="24105"/>
                    <a:pt x="812800" y="36866"/>
                    <a:pt x="812800" y="50173"/>
                  </a:cubicBezTo>
                  <a:lnTo>
                    <a:pt x="812800" y="1710064"/>
                  </a:lnTo>
                  <a:cubicBezTo>
                    <a:pt x="812800" y="1723370"/>
                    <a:pt x="807514" y="1736132"/>
                    <a:pt x="798105" y="1745541"/>
                  </a:cubicBezTo>
                  <a:cubicBezTo>
                    <a:pt x="788695" y="1754950"/>
                    <a:pt x="775934" y="1760237"/>
                    <a:pt x="762627" y="1760237"/>
                  </a:cubicBezTo>
                  <a:lnTo>
                    <a:pt x="50173" y="1760237"/>
                  </a:lnTo>
                  <a:cubicBezTo>
                    <a:pt x="36866" y="1760237"/>
                    <a:pt x="24105" y="1754950"/>
                    <a:pt x="14695" y="1745541"/>
                  </a:cubicBezTo>
                  <a:cubicBezTo>
                    <a:pt x="5286" y="1736132"/>
                    <a:pt x="0" y="1723370"/>
                    <a:pt x="0" y="1710064"/>
                  </a:cubicBezTo>
                  <a:lnTo>
                    <a:pt x="0" y="50173"/>
                  </a:lnTo>
                  <a:cubicBezTo>
                    <a:pt x="0" y="36866"/>
                    <a:pt x="5286" y="24105"/>
                    <a:pt x="14695" y="14695"/>
                  </a:cubicBezTo>
                  <a:cubicBezTo>
                    <a:pt x="24105" y="5286"/>
                    <a:pt x="36866" y="0"/>
                    <a:pt x="501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17792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495914" y="5528564"/>
            <a:ext cx="3086100" cy="516103"/>
            <a:chOff x="0" y="0"/>
            <a:chExt cx="812800" cy="13592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0" y="0"/>
                  </a:moveTo>
                  <a:lnTo>
                    <a:pt x="812800" y="0"/>
                  </a:lnTo>
                  <a:lnTo>
                    <a:pt x="812800" y="135928"/>
                  </a:lnTo>
                  <a:lnTo>
                    <a:pt x="0" y="135928"/>
                  </a:lnTo>
                  <a:close/>
                </a:path>
              </a:pathLst>
            </a:custGeom>
            <a:solidFill>
              <a:srgbClr val="FD5C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3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Institution</a:t>
              </a:r>
              <a:r>
                <a:rPr lang="en-US" sz="2199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900738" y="3603602"/>
            <a:ext cx="3086100" cy="6683398"/>
            <a:chOff x="0" y="0"/>
            <a:chExt cx="812800" cy="17602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1760237"/>
            </a:xfrm>
            <a:custGeom>
              <a:avLst/>
              <a:gdLst/>
              <a:ahLst/>
              <a:cxnLst/>
              <a:rect l="l" t="t" r="r" b="b"/>
              <a:pathLst>
                <a:path w="812800" h="1760237">
                  <a:moveTo>
                    <a:pt x="50173" y="0"/>
                  </a:moveTo>
                  <a:lnTo>
                    <a:pt x="762627" y="0"/>
                  </a:lnTo>
                  <a:cubicBezTo>
                    <a:pt x="775934" y="0"/>
                    <a:pt x="788695" y="5286"/>
                    <a:pt x="798105" y="14695"/>
                  </a:cubicBezTo>
                  <a:cubicBezTo>
                    <a:pt x="807514" y="24105"/>
                    <a:pt x="812800" y="36866"/>
                    <a:pt x="812800" y="50173"/>
                  </a:cubicBezTo>
                  <a:lnTo>
                    <a:pt x="812800" y="1710064"/>
                  </a:lnTo>
                  <a:cubicBezTo>
                    <a:pt x="812800" y="1723370"/>
                    <a:pt x="807514" y="1736132"/>
                    <a:pt x="798105" y="1745541"/>
                  </a:cubicBezTo>
                  <a:cubicBezTo>
                    <a:pt x="788695" y="1754950"/>
                    <a:pt x="775934" y="1760237"/>
                    <a:pt x="762627" y="1760237"/>
                  </a:cubicBezTo>
                  <a:lnTo>
                    <a:pt x="50173" y="1760237"/>
                  </a:lnTo>
                  <a:cubicBezTo>
                    <a:pt x="36866" y="1760237"/>
                    <a:pt x="24105" y="1754950"/>
                    <a:pt x="14695" y="1745541"/>
                  </a:cubicBezTo>
                  <a:cubicBezTo>
                    <a:pt x="5286" y="1736132"/>
                    <a:pt x="0" y="1723370"/>
                    <a:pt x="0" y="1710064"/>
                  </a:cubicBezTo>
                  <a:lnTo>
                    <a:pt x="0" y="50173"/>
                  </a:lnTo>
                  <a:cubicBezTo>
                    <a:pt x="0" y="36866"/>
                    <a:pt x="5286" y="24105"/>
                    <a:pt x="14695" y="14695"/>
                  </a:cubicBezTo>
                  <a:cubicBezTo>
                    <a:pt x="24105" y="5286"/>
                    <a:pt x="36866" y="0"/>
                    <a:pt x="501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17792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900738" y="5528564"/>
            <a:ext cx="3086100" cy="516103"/>
            <a:chOff x="0" y="0"/>
            <a:chExt cx="812800" cy="13592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0" y="0"/>
                  </a:moveTo>
                  <a:lnTo>
                    <a:pt x="812800" y="0"/>
                  </a:lnTo>
                  <a:lnTo>
                    <a:pt x="812800" y="135928"/>
                  </a:lnTo>
                  <a:lnTo>
                    <a:pt x="0" y="135928"/>
                  </a:lnTo>
                  <a:close/>
                </a:path>
              </a:pathLst>
            </a:custGeom>
            <a:solidFill>
              <a:srgbClr val="FD5C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3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Goal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01162" y="3603602"/>
            <a:ext cx="3086100" cy="6683398"/>
            <a:chOff x="0" y="0"/>
            <a:chExt cx="812800" cy="176023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1760237"/>
            </a:xfrm>
            <a:custGeom>
              <a:avLst/>
              <a:gdLst/>
              <a:ahLst/>
              <a:cxnLst/>
              <a:rect l="l" t="t" r="r" b="b"/>
              <a:pathLst>
                <a:path w="812800" h="1760237">
                  <a:moveTo>
                    <a:pt x="50173" y="0"/>
                  </a:moveTo>
                  <a:lnTo>
                    <a:pt x="762627" y="0"/>
                  </a:lnTo>
                  <a:cubicBezTo>
                    <a:pt x="775934" y="0"/>
                    <a:pt x="788695" y="5286"/>
                    <a:pt x="798105" y="14695"/>
                  </a:cubicBezTo>
                  <a:cubicBezTo>
                    <a:pt x="807514" y="24105"/>
                    <a:pt x="812800" y="36866"/>
                    <a:pt x="812800" y="50173"/>
                  </a:cubicBezTo>
                  <a:lnTo>
                    <a:pt x="812800" y="1710064"/>
                  </a:lnTo>
                  <a:cubicBezTo>
                    <a:pt x="812800" y="1723370"/>
                    <a:pt x="807514" y="1736132"/>
                    <a:pt x="798105" y="1745541"/>
                  </a:cubicBezTo>
                  <a:cubicBezTo>
                    <a:pt x="788695" y="1754950"/>
                    <a:pt x="775934" y="1760237"/>
                    <a:pt x="762627" y="1760237"/>
                  </a:cubicBezTo>
                  <a:lnTo>
                    <a:pt x="50173" y="1760237"/>
                  </a:lnTo>
                  <a:cubicBezTo>
                    <a:pt x="36866" y="1760237"/>
                    <a:pt x="24105" y="1754950"/>
                    <a:pt x="14695" y="1745541"/>
                  </a:cubicBezTo>
                  <a:cubicBezTo>
                    <a:pt x="5286" y="1736132"/>
                    <a:pt x="0" y="1723370"/>
                    <a:pt x="0" y="1710064"/>
                  </a:cubicBezTo>
                  <a:lnTo>
                    <a:pt x="0" y="50173"/>
                  </a:lnTo>
                  <a:cubicBezTo>
                    <a:pt x="0" y="36866"/>
                    <a:pt x="5286" y="24105"/>
                    <a:pt x="14695" y="14695"/>
                  </a:cubicBezTo>
                  <a:cubicBezTo>
                    <a:pt x="24105" y="5286"/>
                    <a:pt x="36866" y="0"/>
                    <a:pt x="501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812800" cy="17792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301162" y="5528564"/>
            <a:ext cx="3086100" cy="516103"/>
            <a:chOff x="0" y="0"/>
            <a:chExt cx="812800" cy="13592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0" y="0"/>
                  </a:moveTo>
                  <a:lnTo>
                    <a:pt x="812800" y="0"/>
                  </a:lnTo>
                  <a:lnTo>
                    <a:pt x="812800" y="135928"/>
                  </a:lnTo>
                  <a:lnTo>
                    <a:pt x="0" y="135928"/>
                  </a:lnTo>
                  <a:close/>
                </a:path>
              </a:pathLst>
            </a:custGeom>
            <a:solidFill>
              <a:srgbClr val="FD5C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3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Duration</a:t>
              </a:r>
              <a:r>
                <a:rPr lang="en-US" sz="2199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705986" y="3603602"/>
            <a:ext cx="3086100" cy="6683398"/>
            <a:chOff x="0" y="0"/>
            <a:chExt cx="812800" cy="176023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1760237"/>
            </a:xfrm>
            <a:custGeom>
              <a:avLst/>
              <a:gdLst/>
              <a:ahLst/>
              <a:cxnLst/>
              <a:rect l="l" t="t" r="r" b="b"/>
              <a:pathLst>
                <a:path w="812800" h="1760237">
                  <a:moveTo>
                    <a:pt x="50173" y="0"/>
                  </a:moveTo>
                  <a:lnTo>
                    <a:pt x="762627" y="0"/>
                  </a:lnTo>
                  <a:cubicBezTo>
                    <a:pt x="775934" y="0"/>
                    <a:pt x="788695" y="5286"/>
                    <a:pt x="798105" y="14695"/>
                  </a:cubicBezTo>
                  <a:cubicBezTo>
                    <a:pt x="807514" y="24105"/>
                    <a:pt x="812800" y="36866"/>
                    <a:pt x="812800" y="50173"/>
                  </a:cubicBezTo>
                  <a:lnTo>
                    <a:pt x="812800" y="1710064"/>
                  </a:lnTo>
                  <a:cubicBezTo>
                    <a:pt x="812800" y="1723370"/>
                    <a:pt x="807514" y="1736132"/>
                    <a:pt x="798105" y="1745541"/>
                  </a:cubicBezTo>
                  <a:cubicBezTo>
                    <a:pt x="788695" y="1754950"/>
                    <a:pt x="775934" y="1760237"/>
                    <a:pt x="762627" y="1760237"/>
                  </a:cubicBezTo>
                  <a:lnTo>
                    <a:pt x="50173" y="1760237"/>
                  </a:lnTo>
                  <a:cubicBezTo>
                    <a:pt x="36866" y="1760237"/>
                    <a:pt x="24105" y="1754950"/>
                    <a:pt x="14695" y="1745541"/>
                  </a:cubicBezTo>
                  <a:cubicBezTo>
                    <a:pt x="5286" y="1736132"/>
                    <a:pt x="0" y="1723370"/>
                    <a:pt x="0" y="1710064"/>
                  </a:cubicBezTo>
                  <a:lnTo>
                    <a:pt x="0" y="50173"/>
                  </a:lnTo>
                  <a:cubicBezTo>
                    <a:pt x="0" y="36866"/>
                    <a:pt x="5286" y="24105"/>
                    <a:pt x="14695" y="14695"/>
                  </a:cubicBezTo>
                  <a:cubicBezTo>
                    <a:pt x="24105" y="5286"/>
                    <a:pt x="36866" y="0"/>
                    <a:pt x="501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812800" cy="17792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705986" y="5528564"/>
            <a:ext cx="3086100" cy="516103"/>
            <a:chOff x="0" y="0"/>
            <a:chExt cx="812800" cy="13592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135928"/>
            </a:xfrm>
            <a:custGeom>
              <a:avLst/>
              <a:gdLst/>
              <a:ahLst/>
              <a:cxnLst/>
              <a:rect l="l" t="t" r="r" b="b"/>
              <a:pathLst>
                <a:path w="812800" h="135928">
                  <a:moveTo>
                    <a:pt x="0" y="0"/>
                  </a:moveTo>
                  <a:lnTo>
                    <a:pt x="812800" y="0"/>
                  </a:lnTo>
                  <a:lnTo>
                    <a:pt x="812800" y="135928"/>
                  </a:lnTo>
                  <a:lnTo>
                    <a:pt x="0" y="135928"/>
                  </a:lnTo>
                  <a:close/>
                </a:path>
              </a:pathLst>
            </a:custGeom>
            <a:solidFill>
              <a:srgbClr val="FD5C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812800" cy="1549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3200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Project Start</a:t>
              </a:r>
            </a:p>
          </p:txBody>
        </p:sp>
      </p:grpSp>
      <p:sp>
        <p:nvSpPr>
          <p:cNvPr id="30" name="Freeform 30"/>
          <p:cNvSpPr/>
          <p:nvPr/>
        </p:nvSpPr>
        <p:spPr>
          <a:xfrm>
            <a:off x="7062893" y="4100367"/>
            <a:ext cx="789574" cy="975879"/>
          </a:xfrm>
          <a:custGeom>
            <a:avLst/>
            <a:gdLst/>
            <a:ahLst/>
            <a:cxnLst/>
            <a:rect l="l" t="t" r="r" b="b"/>
            <a:pathLst>
              <a:path w="789574" h="975879">
                <a:moveTo>
                  <a:pt x="0" y="0"/>
                </a:moveTo>
                <a:lnTo>
                  <a:pt x="789574" y="0"/>
                </a:lnTo>
                <a:lnTo>
                  <a:pt x="789574" y="975879"/>
                </a:lnTo>
                <a:lnTo>
                  <a:pt x="0" y="97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3766998" y="4165193"/>
            <a:ext cx="964077" cy="978307"/>
          </a:xfrm>
          <a:custGeom>
            <a:avLst/>
            <a:gdLst/>
            <a:ahLst/>
            <a:cxnLst/>
            <a:rect l="l" t="t" r="r" b="b"/>
            <a:pathLst>
              <a:path w="964077" h="978307">
                <a:moveTo>
                  <a:pt x="0" y="0"/>
                </a:moveTo>
                <a:lnTo>
                  <a:pt x="964077" y="0"/>
                </a:lnTo>
                <a:lnTo>
                  <a:pt x="964077" y="978307"/>
                </a:lnTo>
                <a:lnTo>
                  <a:pt x="0" y="9783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3440521" y="4123630"/>
            <a:ext cx="1079092" cy="1061434"/>
          </a:xfrm>
          <a:custGeom>
            <a:avLst/>
            <a:gdLst/>
            <a:ahLst/>
            <a:cxnLst/>
            <a:rect l="l" t="t" r="r" b="b"/>
            <a:pathLst>
              <a:path w="1079092" h="1061434">
                <a:moveTo>
                  <a:pt x="0" y="0"/>
                </a:moveTo>
                <a:lnTo>
                  <a:pt x="1079091" y="0"/>
                </a:lnTo>
                <a:lnTo>
                  <a:pt x="1079091" y="1061433"/>
                </a:lnTo>
                <a:lnTo>
                  <a:pt x="0" y="10614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10367962" y="4123630"/>
            <a:ext cx="810590" cy="952616"/>
          </a:xfrm>
          <a:custGeom>
            <a:avLst/>
            <a:gdLst/>
            <a:ahLst/>
            <a:cxnLst/>
            <a:rect l="l" t="t" r="r" b="b"/>
            <a:pathLst>
              <a:path w="810590" h="952616">
                <a:moveTo>
                  <a:pt x="0" y="0"/>
                </a:moveTo>
                <a:lnTo>
                  <a:pt x="810590" y="0"/>
                </a:lnTo>
                <a:lnTo>
                  <a:pt x="810590" y="952616"/>
                </a:lnTo>
                <a:lnTo>
                  <a:pt x="0" y="9526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TextBox 34"/>
          <p:cNvSpPr txBox="1"/>
          <p:nvPr/>
        </p:nvSpPr>
        <p:spPr>
          <a:xfrm>
            <a:off x="3690980" y="1702311"/>
            <a:ext cx="10906040" cy="166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48"/>
              </a:lnSpc>
              <a:spcBef>
                <a:spcPct val="0"/>
              </a:spcBef>
            </a:pPr>
            <a:r>
              <a:rPr lang="en-US" sz="6000" spc="37" dirty="0">
                <a:solidFill>
                  <a:srgbClr val="FD5C00"/>
                </a:solidFill>
                <a:latin typeface="Montserrat Bold" panose="00000800000000000000" charset="0"/>
                <a:ea typeface="Archivo Black"/>
                <a:cs typeface="Archivo Black"/>
                <a:sym typeface="Archivo Black"/>
              </a:rPr>
              <a:t>OSU-NU Aquaculture Partnership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567525" y="6034213"/>
            <a:ext cx="2881109" cy="3968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3"/>
              </a:lnSpc>
            </a:pPr>
            <a:r>
              <a:rPr lang="en-US" sz="2400" spc="274" dirty="0">
                <a:solidFill>
                  <a:srgbClr val="231F2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Oklahoma State University (OSU) &amp; Njala University (NU) collaboration</a:t>
            </a:r>
          </a:p>
          <a:p>
            <a:pPr marL="0" lvl="0" indent="0" algn="ctr">
              <a:lnSpc>
                <a:spcPts val="3863"/>
              </a:lnSpc>
              <a:spcBef>
                <a:spcPct val="0"/>
              </a:spcBef>
            </a:pPr>
            <a:endParaRPr lang="en-US" sz="2799" b="1" spc="274" dirty="0">
              <a:solidFill>
                <a:srgbClr val="231F2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6127290" y="6480556"/>
            <a:ext cx="2707147" cy="2888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63"/>
              </a:lnSpc>
              <a:spcBef>
                <a:spcPct val="0"/>
              </a:spcBef>
            </a:pPr>
            <a:r>
              <a:rPr lang="en-US" sz="2799" b="1" spc="274" dirty="0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Enhance food security through freshwater aquaculture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363701" y="7497064"/>
            <a:ext cx="2722103" cy="483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40"/>
              </a:lnSpc>
              <a:spcBef>
                <a:spcPct val="0"/>
              </a:spcBef>
            </a:pPr>
            <a:r>
              <a:rPr lang="en-US" sz="2800" b="1" spc="294" dirty="0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 Years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850433" y="6231120"/>
            <a:ext cx="2722103" cy="2074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40"/>
              </a:lnSpc>
              <a:spcBef>
                <a:spcPct val="0"/>
              </a:spcBef>
            </a:pPr>
            <a:r>
              <a:rPr lang="en-US" sz="2800" b="1" spc="294" dirty="0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Approved Nov 2024, launched Dec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16551" y="3429955"/>
            <a:ext cx="8292738" cy="1761583"/>
            <a:chOff x="0" y="0"/>
            <a:chExt cx="2830605" cy="6012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30605" cy="601291"/>
            </a:xfrm>
            <a:custGeom>
              <a:avLst/>
              <a:gdLst/>
              <a:ahLst/>
              <a:cxnLst/>
              <a:rect l="l" t="t" r="r" b="b"/>
              <a:pathLst>
                <a:path w="2830605" h="601291">
                  <a:moveTo>
                    <a:pt x="10269" y="0"/>
                  </a:moveTo>
                  <a:lnTo>
                    <a:pt x="2820336" y="0"/>
                  </a:lnTo>
                  <a:cubicBezTo>
                    <a:pt x="2826008" y="0"/>
                    <a:pt x="2830605" y="4598"/>
                    <a:pt x="2830605" y="10269"/>
                  </a:cubicBezTo>
                  <a:lnTo>
                    <a:pt x="2830605" y="591021"/>
                  </a:lnTo>
                  <a:cubicBezTo>
                    <a:pt x="2830605" y="596693"/>
                    <a:pt x="2826008" y="601291"/>
                    <a:pt x="2820336" y="601291"/>
                  </a:cubicBezTo>
                  <a:lnTo>
                    <a:pt x="10269" y="601291"/>
                  </a:lnTo>
                  <a:cubicBezTo>
                    <a:pt x="4598" y="601291"/>
                    <a:pt x="0" y="596693"/>
                    <a:pt x="0" y="591021"/>
                  </a:cubicBezTo>
                  <a:lnTo>
                    <a:pt x="0" y="10269"/>
                  </a:lnTo>
                  <a:cubicBezTo>
                    <a:pt x="0" y="4598"/>
                    <a:pt x="4598" y="0"/>
                    <a:pt x="10269" y="0"/>
                  </a:cubicBezTo>
                  <a:close/>
                </a:path>
              </a:pathLst>
            </a:custGeom>
            <a:solidFill>
              <a:srgbClr val="13121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830605" cy="6203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6551" y="5579986"/>
            <a:ext cx="8292738" cy="1577408"/>
            <a:chOff x="0" y="0"/>
            <a:chExt cx="2830605" cy="5384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30605" cy="538425"/>
            </a:xfrm>
            <a:custGeom>
              <a:avLst/>
              <a:gdLst/>
              <a:ahLst/>
              <a:cxnLst/>
              <a:rect l="l" t="t" r="r" b="b"/>
              <a:pathLst>
                <a:path w="2830605" h="538425">
                  <a:moveTo>
                    <a:pt x="10269" y="0"/>
                  </a:moveTo>
                  <a:lnTo>
                    <a:pt x="2820336" y="0"/>
                  </a:lnTo>
                  <a:cubicBezTo>
                    <a:pt x="2826008" y="0"/>
                    <a:pt x="2830605" y="4598"/>
                    <a:pt x="2830605" y="10269"/>
                  </a:cubicBezTo>
                  <a:lnTo>
                    <a:pt x="2830605" y="528156"/>
                  </a:lnTo>
                  <a:cubicBezTo>
                    <a:pt x="2830605" y="533828"/>
                    <a:pt x="2826008" y="538425"/>
                    <a:pt x="2820336" y="538425"/>
                  </a:cubicBezTo>
                  <a:lnTo>
                    <a:pt x="10269" y="538425"/>
                  </a:lnTo>
                  <a:cubicBezTo>
                    <a:pt x="4598" y="538425"/>
                    <a:pt x="0" y="533828"/>
                    <a:pt x="0" y="528156"/>
                  </a:cubicBezTo>
                  <a:lnTo>
                    <a:pt x="0" y="10269"/>
                  </a:lnTo>
                  <a:cubicBezTo>
                    <a:pt x="0" y="4598"/>
                    <a:pt x="4598" y="0"/>
                    <a:pt x="10269" y="0"/>
                  </a:cubicBezTo>
                  <a:close/>
                </a:path>
              </a:pathLst>
            </a:custGeom>
            <a:solidFill>
              <a:srgbClr val="13121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830605" cy="557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6551" y="7896377"/>
            <a:ext cx="8227449" cy="1804278"/>
            <a:chOff x="0" y="0"/>
            <a:chExt cx="2808320" cy="6158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08320" cy="615864"/>
            </a:xfrm>
            <a:custGeom>
              <a:avLst/>
              <a:gdLst/>
              <a:ahLst/>
              <a:cxnLst/>
              <a:rect l="l" t="t" r="r" b="b"/>
              <a:pathLst>
                <a:path w="2808320" h="615864">
                  <a:moveTo>
                    <a:pt x="10351" y="0"/>
                  </a:moveTo>
                  <a:lnTo>
                    <a:pt x="2797969" y="0"/>
                  </a:lnTo>
                  <a:cubicBezTo>
                    <a:pt x="2800715" y="0"/>
                    <a:pt x="2803347" y="1091"/>
                    <a:pt x="2805289" y="3032"/>
                  </a:cubicBezTo>
                  <a:cubicBezTo>
                    <a:pt x="2807230" y="4973"/>
                    <a:pt x="2808320" y="7606"/>
                    <a:pt x="2808320" y="10351"/>
                  </a:cubicBezTo>
                  <a:lnTo>
                    <a:pt x="2808320" y="605513"/>
                  </a:lnTo>
                  <a:cubicBezTo>
                    <a:pt x="2808320" y="611230"/>
                    <a:pt x="2803686" y="615864"/>
                    <a:pt x="2797969" y="615864"/>
                  </a:cubicBezTo>
                  <a:lnTo>
                    <a:pt x="10351" y="615864"/>
                  </a:lnTo>
                  <a:cubicBezTo>
                    <a:pt x="4634" y="615864"/>
                    <a:pt x="0" y="611230"/>
                    <a:pt x="0" y="605513"/>
                  </a:cubicBezTo>
                  <a:lnTo>
                    <a:pt x="0" y="10351"/>
                  </a:lnTo>
                  <a:cubicBezTo>
                    <a:pt x="0" y="4634"/>
                    <a:pt x="4634" y="0"/>
                    <a:pt x="10351" y="0"/>
                  </a:cubicBezTo>
                  <a:close/>
                </a:path>
              </a:pathLst>
            </a:custGeom>
            <a:solidFill>
              <a:srgbClr val="13121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808320" cy="6349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972800" y="44984"/>
            <a:ext cx="7208740" cy="5026312"/>
          </a:xfrm>
          <a:custGeom>
            <a:avLst/>
            <a:gdLst/>
            <a:ahLst/>
            <a:cxnLst/>
            <a:rect l="l" t="t" r="r" b="b"/>
            <a:pathLst>
              <a:path w="7700926" h="5641855">
                <a:moveTo>
                  <a:pt x="0" y="0"/>
                </a:moveTo>
                <a:lnTo>
                  <a:pt x="7700926" y="0"/>
                </a:lnTo>
                <a:lnTo>
                  <a:pt x="7700926" y="5641855"/>
                </a:lnTo>
                <a:lnTo>
                  <a:pt x="0" y="5641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0972800" y="5125949"/>
            <a:ext cx="7315200" cy="5138018"/>
          </a:xfrm>
          <a:custGeom>
            <a:avLst/>
            <a:gdLst/>
            <a:ahLst/>
            <a:cxnLst/>
            <a:rect l="l" t="t" r="r" b="b"/>
            <a:pathLst>
              <a:path w="8370177" h="6277633">
                <a:moveTo>
                  <a:pt x="0" y="0"/>
                </a:moveTo>
                <a:lnTo>
                  <a:pt x="8370177" y="0"/>
                </a:lnTo>
                <a:lnTo>
                  <a:pt x="8370177" y="6277633"/>
                </a:lnTo>
                <a:lnTo>
                  <a:pt x="0" y="62776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916551" y="299809"/>
            <a:ext cx="8292738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42"/>
              </a:lnSpc>
              <a:spcBef>
                <a:spcPct val="0"/>
              </a:spcBef>
            </a:pPr>
            <a:r>
              <a:rPr lang="en-US" sz="6000" spc="173" dirty="0">
                <a:solidFill>
                  <a:srgbClr val="FD5C00"/>
                </a:solidFill>
                <a:latin typeface="Montserrat Bold" panose="00000800000000000000" charset="0"/>
                <a:ea typeface="Archivo Black"/>
                <a:cs typeface="Archivo Black"/>
                <a:sym typeface="Archivo Black"/>
              </a:rPr>
              <a:t>Project Implementation Plan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52835" y="2927223"/>
            <a:ext cx="10888099" cy="444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7"/>
              </a:lnSpc>
            </a:pPr>
            <a:endParaRPr dirty="0"/>
          </a:p>
          <a:p>
            <a:pPr algn="l">
              <a:lnSpc>
                <a:spcPts val="4967"/>
              </a:lnSpc>
            </a:pPr>
            <a:r>
              <a:rPr lang="en-US" sz="3600" b="1" spc="352" dirty="0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BO Campus:</a:t>
            </a:r>
          </a:p>
          <a:p>
            <a:pPr algn="l">
              <a:lnSpc>
                <a:spcPts val="4967"/>
              </a:lnSpc>
            </a:pPr>
            <a:r>
              <a:rPr lang="en-US" sz="3600" spc="352" dirty="0">
                <a:solidFill>
                  <a:srgbClr val="FD5C00"/>
                </a:solidFill>
                <a:latin typeface="Montserrat Bold" panose="00000800000000000000" charset="0"/>
                <a:ea typeface="Montserrat"/>
                <a:cs typeface="Montserrat"/>
                <a:sym typeface="Montserrat"/>
              </a:rPr>
              <a:t>Two 4-acre fishponds</a:t>
            </a:r>
          </a:p>
          <a:p>
            <a:pPr algn="l">
              <a:lnSpc>
                <a:spcPts val="4967"/>
              </a:lnSpc>
            </a:pPr>
            <a:endParaRPr lang="en-US" sz="3600" spc="352" dirty="0">
              <a:solidFill>
                <a:srgbClr val="FD5C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67"/>
              </a:lnSpc>
            </a:pPr>
            <a:endParaRPr lang="en-US" sz="3600" spc="352" dirty="0">
              <a:solidFill>
                <a:srgbClr val="FD5C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67"/>
              </a:lnSpc>
            </a:pPr>
            <a:endParaRPr lang="en-US" sz="3600" spc="352" dirty="0">
              <a:solidFill>
                <a:srgbClr val="FD5C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67"/>
              </a:lnSpc>
            </a:pPr>
            <a:endParaRPr lang="en-US" sz="3600" spc="352" dirty="0">
              <a:solidFill>
                <a:srgbClr val="FD5C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52835" y="5686838"/>
            <a:ext cx="6137306" cy="1877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7"/>
              </a:lnSpc>
            </a:pPr>
            <a:r>
              <a:rPr lang="en-US" sz="3600" b="1" spc="352" dirty="0">
                <a:solidFill>
                  <a:srgbClr val="F2F4F5"/>
                </a:solidFill>
                <a:latin typeface="Montserrat" panose="00000500000000000000" pitchFamily="2" charset="0"/>
                <a:ea typeface="Montserrat Bold"/>
                <a:cs typeface="Montserrat Bold"/>
                <a:sym typeface="Montserrat Bold"/>
              </a:rPr>
              <a:t>Main Campus:</a:t>
            </a:r>
          </a:p>
          <a:p>
            <a:pPr algn="l">
              <a:lnSpc>
                <a:spcPts val="4967"/>
              </a:lnSpc>
            </a:pPr>
            <a:r>
              <a:rPr lang="en-US" sz="3600" spc="352" dirty="0">
                <a:solidFill>
                  <a:srgbClr val="FD5C00"/>
                </a:solidFill>
                <a:latin typeface="Montserrat" panose="00000500000000000000" pitchFamily="2" charset="0"/>
                <a:ea typeface="Montserrat"/>
                <a:cs typeface="Mongolian Baiti" panose="03000500000000000000" pitchFamily="66" charset="0"/>
                <a:sym typeface="Montserrat"/>
              </a:rPr>
              <a:t>9 concrete fish tanks</a:t>
            </a:r>
          </a:p>
          <a:p>
            <a:pPr algn="l">
              <a:lnSpc>
                <a:spcPts val="4967"/>
              </a:lnSpc>
            </a:pPr>
            <a:endParaRPr lang="en-US" sz="3600" spc="352" dirty="0">
              <a:solidFill>
                <a:srgbClr val="FD5C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52835" y="8153864"/>
            <a:ext cx="6137306" cy="1232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7"/>
              </a:lnSpc>
            </a:pPr>
            <a:r>
              <a:rPr lang="en-US" sz="3600" b="1" spc="352" dirty="0">
                <a:solidFill>
                  <a:srgbClr val="F2F4F5"/>
                </a:solidFill>
                <a:latin typeface="Montserrat" panose="00000500000000000000" pitchFamily="2" charset="0"/>
                <a:ea typeface="Montserrat Bold"/>
                <a:cs typeface="Montserrat Bold"/>
                <a:sym typeface="Montserrat Bold"/>
              </a:rPr>
              <a:t>Annual Target:</a:t>
            </a:r>
          </a:p>
          <a:p>
            <a:pPr algn="l">
              <a:lnSpc>
                <a:spcPts val="4967"/>
              </a:lnSpc>
            </a:pPr>
            <a:r>
              <a:rPr lang="en-US" sz="3600" spc="352" dirty="0">
                <a:solidFill>
                  <a:srgbClr val="F2F4F5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3600" spc="352" dirty="0">
                <a:solidFill>
                  <a:srgbClr val="FD5C00"/>
                </a:solidFill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60,000 lbs. of fish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410190" y="-7563"/>
            <a:ext cx="1710961" cy="10674983"/>
            <a:chOff x="0" y="0"/>
            <a:chExt cx="450623" cy="28115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623" cy="2811518"/>
            </a:xfrm>
            <a:custGeom>
              <a:avLst/>
              <a:gdLst/>
              <a:ahLst/>
              <a:cxnLst/>
              <a:rect l="l" t="t" r="r" b="b"/>
              <a:pathLst>
                <a:path w="450623" h="2811518">
                  <a:moveTo>
                    <a:pt x="0" y="0"/>
                  </a:moveTo>
                  <a:lnTo>
                    <a:pt x="450623" y="0"/>
                  </a:lnTo>
                  <a:lnTo>
                    <a:pt x="450623" y="2811518"/>
                  </a:lnTo>
                  <a:lnTo>
                    <a:pt x="0" y="2811518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50623" cy="2830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0"/>
            <a:ext cx="4970786" cy="10287000"/>
          </a:xfrm>
          <a:custGeom>
            <a:avLst/>
            <a:gdLst/>
            <a:ahLst/>
            <a:cxnLst/>
            <a:rect l="l" t="t" r="r" b="b"/>
            <a:pathLst>
              <a:path w="4970786" h="10287000">
                <a:moveTo>
                  <a:pt x="0" y="0"/>
                </a:moveTo>
                <a:lnTo>
                  <a:pt x="4970786" y="0"/>
                </a:lnTo>
                <a:lnTo>
                  <a:pt x="497078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439" r="-11543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5933905" y="933450"/>
            <a:ext cx="9156611" cy="898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1"/>
              </a:lnSpc>
              <a:spcBef>
                <a:spcPct val="0"/>
              </a:spcBef>
            </a:pPr>
            <a:r>
              <a:rPr lang="en-US" sz="6000" spc="184" dirty="0">
                <a:solidFill>
                  <a:srgbClr val="FD5C00"/>
                </a:solidFill>
                <a:latin typeface="Montserrat Bold" panose="00000800000000000000" charset="0"/>
                <a:ea typeface="Archivo Black"/>
                <a:cs typeface="Archivo Black"/>
                <a:sym typeface="Archivo Black"/>
              </a:rPr>
              <a:t>Community Impact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21151" y="1774692"/>
            <a:ext cx="8106057" cy="8935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7"/>
              </a:lnSpc>
            </a:pPr>
            <a:endParaRPr sz="3200" dirty="0">
              <a:latin typeface="Montserrat" panose="00000500000000000000" pitchFamily="2" charset="0"/>
            </a:endParaRPr>
          </a:p>
          <a:p>
            <a:pPr marL="571500" indent="-571500" algn="l">
              <a:lnSpc>
                <a:spcPts val="4967"/>
              </a:lnSpc>
              <a:buFont typeface="Wingdings" panose="05000000000000000000" pitchFamily="2" charset="2"/>
              <a:buChar char="v"/>
            </a:pPr>
            <a:r>
              <a:rPr lang="en-US" sz="3600" spc="352" dirty="0">
                <a:solidFill>
                  <a:srgbClr val="0000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Fish distributed free of charge to underserved communities.</a:t>
            </a:r>
          </a:p>
          <a:p>
            <a:pPr algn="l">
              <a:lnSpc>
                <a:spcPts val="4967"/>
              </a:lnSpc>
            </a:pPr>
            <a:endParaRPr lang="en-US" sz="4800" b="1" spc="352" dirty="0">
              <a:solidFill>
                <a:srgbClr val="000000"/>
              </a:solidFill>
              <a:latin typeface="Montserrat Bold" panose="00000800000000000000" charset="0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4967"/>
              </a:lnSpc>
            </a:pPr>
            <a:r>
              <a:rPr lang="en-US" sz="4800" spc="352" dirty="0">
                <a:solidFill>
                  <a:srgbClr val="FD5C00"/>
                </a:solidFill>
                <a:latin typeface="Montserrat Bold" panose="00000800000000000000" charset="0"/>
                <a:ea typeface="Open Sans"/>
                <a:cs typeface="Open Sans"/>
                <a:sym typeface="Open Sans"/>
              </a:rPr>
              <a:t>•</a:t>
            </a:r>
            <a:r>
              <a:rPr lang="en-US" sz="4800" b="1" spc="352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Target beneficiaries:</a:t>
            </a:r>
          </a:p>
          <a:p>
            <a:pPr algn="l">
              <a:lnSpc>
                <a:spcPts val="4967"/>
              </a:lnSpc>
            </a:pPr>
            <a:endParaRPr lang="en-US" sz="3600" b="1" spc="352" dirty="0">
              <a:solidFill>
                <a:srgbClr val="FD5C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960120" lvl="1" indent="-571500" algn="l">
              <a:lnSpc>
                <a:spcPts val="4967"/>
              </a:lnSpc>
              <a:buFont typeface="Wingdings" panose="05000000000000000000" pitchFamily="2" charset="2"/>
              <a:buChar char="v"/>
            </a:pPr>
            <a:r>
              <a:rPr lang="en-US" sz="3600" spc="352" dirty="0">
                <a:solidFill>
                  <a:srgbClr val="000000"/>
                </a:solidFill>
                <a:latin typeface="Montserrat Bold" panose="00000800000000000000" charset="0"/>
                <a:ea typeface="Open Sans"/>
                <a:cs typeface="Open Sans"/>
                <a:sym typeface="Open Sans"/>
              </a:rPr>
              <a:t>Pregnant women</a:t>
            </a:r>
          </a:p>
          <a:p>
            <a:pPr marL="960120" lvl="1" indent="-571500" algn="l">
              <a:lnSpc>
                <a:spcPts val="4967"/>
              </a:lnSpc>
              <a:buFont typeface="Wingdings" panose="05000000000000000000" pitchFamily="2" charset="2"/>
              <a:buChar char="v"/>
            </a:pPr>
            <a:r>
              <a:rPr lang="en-US" sz="3600" spc="352" dirty="0">
                <a:solidFill>
                  <a:srgbClr val="000000"/>
                </a:solidFill>
                <a:latin typeface="Montserrat Bold" panose="00000800000000000000" charset="0"/>
                <a:ea typeface="Open Sans"/>
                <a:cs typeface="Open Sans"/>
                <a:sym typeface="Open Sans"/>
              </a:rPr>
              <a:t>Breastfeeding mothers</a:t>
            </a:r>
          </a:p>
          <a:p>
            <a:pPr marL="960120" lvl="1" indent="-571500" algn="l">
              <a:lnSpc>
                <a:spcPts val="4967"/>
              </a:lnSpc>
              <a:buFont typeface="Wingdings" panose="05000000000000000000" pitchFamily="2" charset="2"/>
              <a:buChar char="v"/>
            </a:pPr>
            <a:r>
              <a:rPr lang="en-US" sz="3600" spc="352" dirty="0">
                <a:solidFill>
                  <a:srgbClr val="000000"/>
                </a:solidFill>
                <a:latin typeface="Montserrat Bold" panose="00000800000000000000" charset="0"/>
                <a:ea typeface="Open Sans"/>
                <a:cs typeface="Open Sans"/>
                <a:sym typeface="Open Sans"/>
              </a:rPr>
              <a:t>Children (Schools)</a:t>
            </a:r>
          </a:p>
          <a:p>
            <a:pPr marL="960120" lvl="1" indent="-571500" algn="l">
              <a:lnSpc>
                <a:spcPts val="4967"/>
              </a:lnSpc>
              <a:buFont typeface="Wingdings" panose="05000000000000000000" pitchFamily="2" charset="2"/>
              <a:buChar char="v"/>
            </a:pPr>
            <a:r>
              <a:rPr lang="en-US" sz="3600" spc="352" dirty="0">
                <a:solidFill>
                  <a:srgbClr val="000000"/>
                </a:solidFill>
                <a:latin typeface="Montserrat Bold" panose="00000800000000000000" charset="0"/>
                <a:ea typeface="Open Sans"/>
                <a:cs typeface="Open Sans"/>
                <a:sym typeface="Open Sans"/>
              </a:rPr>
              <a:t>Senior citizens</a:t>
            </a:r>
          </a:p>
          <a:p>
            <a:pPr algn="l">
              <a:lnSpc>
                <a:spcPts val="4967"/>
              </a:lnSpc>
            </a:pPr>
            <a:endParaRPr lang="en-US" sz="3600" spc="352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967"/>
              </a:lnSpc>
            </a:pPr>
            <a:endParaRPr lang="en-US" sz="3600" spc="352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967"/>
              </a:lnSpc>
            </a:pPr>
            <a:endParaRPr lang="en-US" sz="3600" spc="352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0238" y="9166230"/>
            <a:ext cx="4483998" cy="138302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3133" y="9204601"/>
            <a:ext cx="4313537" cy="13304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8949716">
            <a:off x="-2342739" y="8347255"/>
            <a:ext cx="10771889" cy="1140752"/>
          </a:xfrm>
          <a:custGeom>
            <a:avLst/>
            <a:gdLst/>
            <a:ahLst/>
            <a:cxnLst/>
            <a:rect l="l" t="t" r="r" b="b"/>
            <a:pathLst>
              <a:path w="10771889" h="1140752">
                <a:moveTo>
                  <a:pt x="0" y="0"/>
                </a:moveTo>
                <a:lnTo>
                  <a:pt x="10771889" y="0"/>
                </a:lnTo>
                <a:lnTo>
                  <a:pt x="10771889" y="1140752"/>
                </a:lnTo>
                <a:lnTo>
                  <a:pt x="0" y="1140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629263" y="431971"/>
            <a:ext cx="11335030" cy="102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80"/>
              </a:lnSpc>
              <a:spcBef>
                <a:spcPct val="0"/>
              </a:spcBef>
            </a:pPr>
            <a:r>
              <a:rPr lang="en-US" sz="6000" spc="210" dirty="0">
                <a:solidFill>
                  <a:srgbClr val="FD5C00"/>
                </a:solidFill>
                <a:latin typeface="Montserrat Bold" panose="00000800000000000000" charset="0"/>
                <a:ea typeface="Archivo Black"/>
                <a:cs typeface="Archivo Black"/>
                <a:sym typeface="Archivo Black"/>
              </a:rPr>
              <a:t>Funding Support</a:t>
            </a:r>
          </a:p>
        </p:txBody>
      </p:sp>
      <p:sp>
        <p:nvSpPr>
          <p:cNvPr id="5" name="Freeform 5"/>
          <p:cNvSpPr/>
          <p:nvPr/>
        </p:nvSpPr>
        <p:spPr>
          <a:xfrm>
            <a:off x="3802124" y="5015890"/>
            <a:ext cx="4988948" cy="528334"/>
          </a:xfrm>
          <a:custGeom>
            <a:avLst/>
            <a:gdLst/>
            <a:ahLst/>
            <a:cxnLst/>
            <a:rect l="l" t="t" r="r" b="b"/>
            <a:pathLst>
              <a:path w="4988948" h="528334">
                <a:moveTo>
                  <a:pt x="0" y="0"/>
                </a:moveTo>
                <a:lnTo>
                  <a:pt x="4988948" y="0"/>
                </a:lnTo>
                <a:lnTo>
                  <a:pt x="4988948" y="528334"/>
                </a:lnTo>
                <a:lnTo>
                  <a:pt x="0" y="5283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016914" y="4958778"/>
            <a:ext cx="4988948" cy="528334"/>
          </a:xfrm>
          <a:custGeom>
            <a:avLst/>
            <a:gdLst/>
            <a:ahLst/>
            <a:cxnLst/>
            <a:rect l="l" t="t" r="r" b="b"/>
            <a:pathLst>
              <a:path w="4988948" h="528334">
                <a:moveTo>
                  <a:pt x="0" y="0"/>
                </a:moveTo>
                <a:lnTo>
                  <a:pt x="4988948" y="0"/>
                </a:lnTo>
                <a:lnTo>
                  <a:pt x="4988948" y="528334"/>
                </a:lnTo>
                <a:lnTo>
                  <a:pt x="0" y="5283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649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2846119" y="2887284"/>
            <a:ext cx="5489727" cy="2457766"/>
            <a:chOff x="0" y="0"/>
            <a:chExt cx="1569119" cy="70249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69119" cy="702499"/>
            </a:xfrm>
            <a:custGeom>
              <a:avLst/>
              <a:gdLst/>
              <a:ahLst/>
              <a:cxnLst/>
              <a:rect l="l" t="t" r="r" b="b"/>
              <a:pathLst>
                <a:path w="1569119" h="702499">
                  <a:moveTo>
                    <a:pt x="18333" y="0"/>
                  </a:moveTo>
                  <a:lnTo>
                    <a:pt x="1550786" y="0"/>
                  </a:lnTo>
                  <a:cubicBezTo>
                    <a:pt x="1555648" y="0"/>
                    <a:pt x="1560311" y="1932"/>
                    <a:pt x="1563749" y="5370"/>
                  </a:cubicBezTo>
                  <a:cubicBezTo>
                    <a:pt x="1567187" y="8808"/>
                    <a:pt x="1569119" y="13471"/>
                    <a:pt x="1569119" y="18333"/>
                  </a:cubicBezTo>
                  <a:lnTo>
                    <a:pt x="1569119" y="684166"/>
                  </a:lnTo>
                  <a:cubicBezTo>
                    <a:pt x="1569119" y="694291"/>
                    <a:pt x="1560911" y="702499"/>
                    <a:pt x="1550786" y="702499"/>
                  </a:cubicBezTo>
                  <a:lnTo>
                    <a:pt x="18333" y="702499"/>
                  </a:lnTo>
                  <a:cubicBezTo>
                    <a:pt x="13471" y="702499"/>
                    <a:pt x="8808" y="700567"/>
                    <a:pt x="5370" y="697129"/>
                  </a:cubicBezTo>
                  <a:cubicBezTo>
                    <a:pt x="1932" y="693691"/>
                    <a:pt x="0" y="689028"/>
                    <a:pt x="0" y="684166"/>
                  </a:cubicBezTo>
                  <a:lnTo>
                    <a:pt x="0" y="18333"/>
                  </a:lnTo>
                  <a:cubicBezTo>
                    <a:pt x="0" y="8208"/>
                    <a:pt x="8208" y="0"/>
                    <a:pt x="18333" y="0"/>
                  </a:cubicBezTo>
                  <a:close/>
                </a:path>
              </a:pathLst>
            </a:custGeom>
            <a:solidFill>
              <a:srgbClr val="100F0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569119" cy="740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516135" y="2913947"/>
            <a:ext cx="5489727" cy="2366110"/>
            <a:chOff x="0" y="0"/>
            <a:chExt cx="1569119" cy="6763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69119" cy="676301"/>
            </a:xfrm>
            <a:custGeom>
              <a:avLst/>
              <a:gdLst/>
              <a:ahLst/>
              <a:cxnLst/>
              <a:rect l="l" t="t" r="r" b="b"/>
              <a:pathLst>
                <a:path w="1569119" h="676301">
                  <a:moveTo>
                    <a:pt x="18333" y="0"/>
                  </a:moveTo>
                  <a:lnTo>
                    <a:pt x="1550786" y="0"/>
                  </a:lnTo>
                  <a:cubicBezTo>
                    <a:pt x="1555648" y="0"/>
                    <a:pt x="1560311" y="1932"/>
                    <a:pt x="1563749" y="5370"/>
                  </a:cubicBezTo>
                  <a:cubicBezTo>
                    <a:pt x="1567187" y="8808"/>
                    <a:pt x="1569119" y="13471"/>
                    <a:pt x="1569119" y="18333"/>
                  </a:cubicBezTo>
                  <a:lnTo>
                    <a:pt x="1569119" y="657968"/>
                  </a:lnTo>
                  <a:cubicBezTo>
                    <a:pt x="1569119" y="662830"/>
                    <a:pt x="1567187" y="667493"/>
                    <a:pt x="1563749" y="670931"/>
                  </a:cubicBezTo>
                  <a:cubicBezTo>
                    <a:pt x="1560311" y="674369"/>
                    <a:pt x="1555648" y="676301"/>
                    <a:pt x="1550786" y="676301"/>
                  </a:cubicBezTo>
                  <a:lnTo>
                    <a:pt x="18333" y="676301"/>
                  </a:lnTo>
                  <a:cubicBezTo>
                    <a:pt x="8208" y="676301"/>
                    <a:pt x="0" y="668093"/>
                    <a:pt x="0" y="657968"/>
                  </a:cubicBezTo>
                  <a:lnTo>
                    <a:pt x="0" y="18333"/>
                  </a:lnTo>
                  <a:cubicBezTo>
                    <a:pt x="0" y="8208"/>
                    <a:pt x="8208" y="0"/>
                    <a:pt x="18333" y="0"/>
                  </a:cubicBezTo>
                  <a:close/>
                </a:path>
              </a:pathLst>
            </a:custGeom>
            <a:solidFill>
              <a:srgbClr val="100F0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569119" cy="714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976523" y="3501074"/>
            <a:ext cx="4873904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-6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Cost-share Partner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016914" y="4146447"/>
            <a:ext cx="3894757" cy="546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600" dirty="0">
                <a:solidFill>
                  <a:srgbClr val="FD5C00"/>
                </a:solidFill>
                <a:latin typeface="Montserrat"/>
                <a:ea typeface="Montserrat"/>
                <a:cs typeface="Montserrat"/>
                <a:sym typeface="Montserrat"/>
              </a:rPr>
              <a:t>Njala University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7205263" y="5829974"/>
            <a:ext cx="5489727" cy="2482417"/>
            <a:chOff x="0" y="0"/>
            <a:chExt cx="1569119" cy="7095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69119" cy="709545"/>
            </a:xfrm>
            <a:custGeom>
              <a:avLst/>
              <a:gdLst/>
              <a:ahLst/>
              <a:cxnLst/>
              <a:rect l="l" t="t" r="r" b="b"/>
              <a:pathLst>
                <a:path w="1569119" h="709545">
                  <a:moveTo>
                    <a:pt x="18333" y="0"/>
                  </a:moveTo>
                  <a:lnTo>
                    <a:pt x="1550786" y="0"/>
                  </a:lnTo>
                  <a:cubicBezTo>
                    <a:pt x="1555648" y="0"/>
                    <a:pt x="1560311" y="1932"/>
                    <a:pt x="1563749" y="5370"/>
                  </a:cubicBezTo>
                  <a:cubicBezTo>
                    <a:pt x="1567187" y="8808"/>
                    <a:pt x="1569119" y="13471"/>
                    <a:pt x="1569119" y="18333"/>
                  </a:cubicBezTo>
                  <a:lnTo>
                    <a:pt x="1569119" y="691212"/>
                  </a:lnTo>
                  <a:cubicBezTo>
                    <a:pt x="1569119" y="701337"/>
                    <a:pt x="1560911" y="709545"/>
                    <a:pt x="1550786" y="709545"/>
                  </a:cubicBezTo>
                  <a:lnTo>
                    <a:pt x="18333" y="709545"/>
                  </a:lnTo>
                  <a:cubicBezTo>
                    <a:pt x="13471" y="709545"/>
                    <a:pt x="8808" y="707613"/>
                    <a:pt x="5370" y="704175"/>
                  </a:cubicBezTo>
                  <a:cubicBezTo>
                    <a:pt x="1932" y="700737"/>
                    <a:pt x="0" y="696074"/>
                    <a:pt x="0" y="691212"/>
                  </a:cubicBezTo>
                  <a:lnTo>
                    <a:pt x="0" y="18333"/>
                  </a:lnTo>
                  <a:cubicBezTo>
                    <a:pt x="0" y="8208"/>
                    <a:pt x="8208" y="0"/>
                    <a:pt x="18333" y="0"/>
                  </a:cubicBezTo>
                  <a:close/>
                </a:path>
              </a:pathLst>
            </a:custGeom>
            <a:solidFill>
              <a:srgbClr val="100F0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69119" cy="747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-783592" y="6717798"/>
            <a:ext cx="6661629" cy="3747167"/>
            <a:chOff x="0" y="0"/>
            <a:chExt cx="6089457" cy="342532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4"/>
              <a:stretch>
                <a:fillRect t="-9111" b="-91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667056" y="-733540"/>
            <a:ext cx="7281908" cy="4096074"/>
            <a:chOff x="0" y="0"/>
            <a:chExt cx="6089457" cy="342532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Freeform 24"/>
          <p:cNvSpPr/>
          <p:nvPr/>
        </p:nvSpPr>
        <p:spPr>
          <a:xfrm>
            <a:off x="14499282" y="6295014"/>
            <a:ext cx="1351146" cy="206357"/>
          </a:xfrm>
          <a:custGeom>
            <a:avLst/>
            <a:gdLst/>
            <a:ahLst/>
            <a:cxnLst/>
            <a:rect l="l" t="t" r="r" b="b"/>
            <a:pathLst>
              <a:path w="1351146" h="206357">
                <a:moveTo>
                  <a:pt x="0" y="0"/>
                </a:moveTo>
                <a:lnTo>
                  <a:pt x="1351146" y="0"/>
                </a:lnTo>
                <a:lnTo>
                  <a:pt x="1351146" y="206357"/>
                </a:lnTo>
                <a:lnTo>
                  <a:pt x="0" y="2063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3981498" y="3335045"/>
            <a:ext cx="4129420" cy="534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-64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 yrs Start Up Funds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802124" y="4158640"/>
            <a:ext cx="3894757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600" dirty="0">
                <a:solidFill>
                  <a:srgbClr val="FD5C00"/>
                </a:solidFill>
                <a:latin typeface="Montserrat"/>
                <a:ea typeface="Montserrat"/>
                <a:cs typeface="Montserrat"/>
                <a:sym typeface="Montserrat"/>
              </a:rPr>
              <a:t>Milburn Foundation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688160" y="6341042"/>
            <a:ext cx="5006830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-6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Additional Funding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688160" y="7109318"/>
            <a:ext cx="4734926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600" dirty="0">
                <a:solidFill>
                  <a:srgbClr val="FD5C00"/>
                </a:solidFill>
                <a:latin typeface="Montserrat"/>
                <a:ea typeface="Montserrat"/>
                <a:cs typeface="Montserrat"/>
                <a:sym typeface="Montserrat"/>
              </a:rPr>
              <a:t>Sources to be pursued </a:t>
            </a:r>
          </a:p>
        </p:txBody>
      </p:sp>
      <p:sp>
        <p:nvSpPr>
          <p:cNvPr id="29" name="AutoShape 29"/>
          <p:cNvSpPr/>
          <p:nvPr/>
        </p:nvSpPr>
        <p:spPr>
          <a:xfrm flipV="1">
            <a:off x="1629263" y="1751897"/>
            <a:ext cx="934726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20302" y="1092370"/>
            <a:ext cx="8767698" cy="8273471"/>
            <a:chOff x="0" y="0"/>
            <a:chExt cx="2309188" cy="21790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188" cy="2179021"/>
            </a:xfrm>
            <a:custGeom>
              <a:avLst/>
              <a:gdLst/>
              <a:ahLst/>
              <a:cxnLst/>
              <a:rect l="l" t="t" r="r" b="b"/>
              <a:pathLst>
                <a:path w="2309188" h="2179021">
                  <a:moveTo>
                    <a:pt x="22958" y="0"/>
                  </a:moveTo>
                  <a:lnTo>
                    <a:pt x="2286230" y="0"/>
                  </a:lnTo>
                  <a:cubicBezTo>
                    <a:pt x="2298909" y="0"/>
                    <a:pt x="2309188" y="10279"/>
                    <a:pt x="2309188" y="22958"/>
                  </a:cubicBezTo>
                  <a:lnTo>
                    <a:pt x="2309188" y="2156063"/>
                  </a:lnTo>
                  <a:cubicBezTo>
                    <a:pt x="2309188" y="2168743"/>
                    <a:pt x="2298909" y="2179021"/>
                    <a:pt x="2286230" y="2179021"/>
                  </a:cubicBezTo>
                  <a:lnTo>
                    <a:pt x="22958" y="2179021"/>
                  </a:lnTo>
                  <a:cubicBezTo>
                    <a:pt x="10279" y="2179021"/>
                    <a:pt x="0" y="2168743"/>
                    <a:pt x="0" y="2156063"/>
                  </a:cubicBezTo>
                  <a:lnTo>
                    <a:pt x="0" y="22958"/>
                  </a:lnTo>
                  <a:cubicBezTo>
                    <a:pt x="0" y="10279"/>
                    <a:pt x="10279" y="0"/>
                    <a:pt x="22958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309188" cy="2198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9144000" cy="10458212"/>
          </a:xfrm>
          <a:custGeom>
            <a:avLst/>
            <a:gdLst/>
            <a:ahLst/>
            <a:cxnLst/>
            <a:rect l="l" t="t" r="r" b="b"/>
            <a:pathLst>
              <a:path w="9144000" h="10458212">
                <a:moveTo>
                  <a:pt x="0" y="0"/>
                </a:moveTo>
                <a:lnTo>
                  <a:pt x="9144000" y="0"/>
                </a:lnTo>
                <a:lnTo>
                  <a:pt x="9144000" y="10458212"/>
                </a:lnTo>
                <a:lnTo>
                  <a:pt x="0" y="104582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110" r="-83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439400" y="1092370"/>
            <a:ext cx="6083167" cy="1828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7291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FD5C00"/>
                </a:solidFill>
                <a:latin typeface="Montserrat Bold" panose="00000800000000000000" charset="0"/>
                <a:ea typeface="Open Sans Bold"/>
                <a:cs typeface="Open Sans Bold"/>
                <a:sym typeface="Open Sans Bold"/>
              </a:rPr>
              <a:t>Long Term Goals</a:t>
            </a:r>
            <a:endParaRPr lang="en-US" sz="6000" spc="184" dirty="0">
              <a:solidFill>
                <a:srgbClr val="010101"/>
              </a:solidFill>
              <a:latin typeface="Montserrat Bold" panose="00000800000000000000" charset="0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43563" y="2327720"/>
            <a:ext cx="8244437" cy="6591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91"/>
              </a:lnSpc>
            </a:pPr>
            <a:endParaRPr dirty="0">
              <a:latin typeface="Montserrat Bold" panose="00000800000000000000" charset="0"/>
            </a:endParaRPr>
          </a:p>
          <a:p>
            <a:pPr marL="571500" indent="-571500" algn="l">
              <a:lnSpc>
                <a:spcPts val="4691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Mongolian Baiti" panose="03000500000000000000" pitchFamily="66" charset="0"/>
                <a:sym typeface="Open Sans"/>
              </a:rPr>
              <a:t>Build sustainable aquaculture systems</a:t>
            </a:r>
          </a:p>
          <a:p>
            <a:pPr algn="l">
              <a:lnSpc>
                <a:spcPts val="4691"/>
              </a:lnSpc>
            </a:pPr>
            <a:endParaRPr lang="en-US" sz="36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Mongolian Baiti" panose="03000500000000000000" pitchFamily="66" charset="0"/>
              <a:sym typeface="Open Sans"/>
            </a:endParaRPr>
          </a:p>
          <a:p>
            <a:pPr marL="571500" indent="-571500" algn="l">
              <a:lnSpc>
                <a:spcPts val="4691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Mongolian Baiti" panose="03000500000000000000" pitchFamily="66" charset="0"/>
                <a:sym typeface="Open Sans"/>
              </a:rPr>
              <a:t>Collect and analyze aquaculture data</a:t>
            </a:r>
          </a:p>
          <a:p>
            <a:pPr algn="l">
              <a:lnSpc>
                <a:spcPts val="4691"/>
              </a:lnSpc>
            </a:pPr>
            <a:endParaRPr lang="en-US" sz="36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Mongolian Baiti" panose="03000500000000000000" pitchFamily="66" charset="0"/>
              <a:sym typeface="Open Sans"/>
            </a:endParaRPr>
          </a:p>
          <a:p>
            <a:pPr marL="571500" indent="-571500" algn="l">
              <a:lnSpc>
                <a:spcPts val="4691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Mongolian Baiti" panose="03000500000000000000" pitchFamily="66" charset="0"/>
                <a:sym typeface="Open Sans"/>
              </a:rPr>
              <a:t>Stimulate commercial-scale fish production Position NU as a regional aquaculture leader</a:t>
            </a:r>
          </a:p>
          <a:p>
            <a:pPr algn="l">
              <a:lnSpc>
                <a:spcPts val="4691"/>
              </a:lnSpc>
            </a:pPr>
            <a:endParaRPr lang="en-US" sz="3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2810</TotalTime>
  <Words>629</Words>
  <Application>Microsoft Office PowerPoint</Application>
  <PresentationFormat>Custom</PresentationFormat>
  <Paragraphs>131</Paragraphs>
  <Slides>41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Open Sans Bold</vt:lpstr>
      <vt:lpstr>Montserrat</vt:lpstr>
      <vt:lpstr>Archivo Black</vt:lpstr>
      <vt:lpstr>Times New Roman</vt:lpstr>
      <vt:lpstr>Arial</vt:lpstr>
      <vt:lpstr>Montserrat Bold</vt:lpstr>
      <vt:lpstr>Open Sans</vt:lpstr>
      <vt:lpstr>Wingdings</vt:lpstr>
      <vt:lpstr>Meiryo</vt:lpstr>
      <vt:lpstr>Poppins Bold</vt:lpstr>
      <vt:lpstr>Aptos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Njala University Contribution to OSU-NU SAFE Project</vt:lpstr>
      <vt:lpstr>OSU Contribution to OSU-NU SAFE Project</vt:lpstr>
      <vt:lpstr>Funding collaboration effort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Grey Modern Professional Business Project Presentation</dc:title>
  <dc:creator>Josephus Borsuah</dc:creator>
  <cp:lastModifiedBy>Josephus Borsuah</cp:lastModifiedBy>
  <cp:revision>73</cp:revision>
  <dcterms:created xsi:type="dcterms:W3CDTF">2006-08-16T00:00:00Z</dcterms:created>
  <dcterms:modified xsi:type="dcterms:W3CDTF">2026-02-05T22:00:36Z</dcterms:modified>
  <dc:identifier>DAGj_TN0cH8</dc:identifier>
</cp:coreProperties>
</file>